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tags/tag1.xml" ContentType="application/vnd.openxmlformats-officedocument.presentationml.tags+xml"/>
  <Override PartName="/ppt/slides/slide33.xml" ContentType="application/vnd.openxmlformats-officedocument.presentationml.slide+xml"/>
  <Default Extension="bin" ContentType="application/vnd.openxmlformats-officedocument.presentationml.printerSettings"/>
  <Override PartName="/ppt/notesSlides/notesSlide13.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46.xml" ContentType="application/vnd.openxmlformats-officedocument.presentationml.slide+xml"/>
  <Override PartName="/ppt/notesSlides/notesSlide8.xml" ContentType="application/vnd.openxmlformats-officedocument.presentationml.notesSlide+xml"/>
  <Override PartName="/ppt/slides/slide70.xml" ContentType="application/vnd.openxmlformats-officedocument.presentationml.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9.xml" ContentType="application/vnd.openxmlformats-officedocument.presentationml.slide+xml"/>
  <Override PartName="/ppt/slides/slide72.xml" ContentType="application/vnd.openxmlformats-officedocument.presentationml.slide+xml"/>
  <Override PartName="/ppt/tags/tag2.xml" ContentType="application/vnd.openxmlformats-officedocument.presentationml.tags+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47.xml" ContentType="application/vnd.openxmlformats-officedocument.presentationml.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s/slide71.xml" ContentType="application/vnd.openxmlformats-officedocument.presentationml.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slides/slide63.xml" ContentType="application/vnd.openxmlformats-officedocument.presentationml.slide+xml"/>
  <Override PartName="/ppt/notesSlides/notesSlide20.xml" ContentType="application/vnd.openxmlformats-officedocument.presentationml.notesSlide+xml"/>
  <Override PartName="/ppt/slideLayouts/slideLayout12.xml" ContentType="application/vnd.openxmlformats-officedocument.presentationml.slideLayout+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s/slide32.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29.xml" ContentType="application/vnd.openxmlformats-officedocument.presentationml.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slides/slide59.xml" ContentType="application/vnd.openxmlformats-officedocument.presentationml.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33" r:id="rId1"/>
  </p:sldMasterIdLst>
  <p:notesMasterIdLst>
    <p:notesMasterId r:id="rId79"/>
  </p:notesMasterIdLst>
  <p:sldIdLst>
    <p:sldId id="273" r:id="rId2"/>
    <p:sldId id="290" r:id="rId3"/>
    <p:sldId id="291" r:id="rId4"/>
    <p:sldId id="292" r:id="rId5"/>
    <p:sldId id="294" r:id="rId6"/>
    <p:sldId id="295" r:id="rId7"/>
    <p:sldId id="297" r:id="rId8"/>
    <p:sldId id="299" r:id="rId9"/>
    <p:sldId id="315" r:id="rId10"/>
    <p:sldId id="369" r:id="rId11"/>
    <p:sldId id="370" r:id="rId12"/>
    <p:sldId id="371" r:id="rId13"/>
    <p:sldId id="372" r:id="rId14"/>
    <p:sldId id="373" r:id="rId15"/>
    <p:sldId id="374" r:id="rId16"/>
    <p:sldId id="375" r:id="rId17"/>
    <p:sldId id="376" r:id="rId18"/>
    <p:sldId id="377" r:id="rId19"/>
    <p:sldId id="378" r:id="rId20"/>
    <p:sldId id="379" r:id="rId21"/>
    <p:sldId id="298" r:id="rId22"/>
    <p:sldId id="300" r:id="rId23"/>
    <p:sldId id="277" r:id="rId24"/>
    <p:sldId id="380" r:id="rId25"/>
    <p:sldId id="381" r:id="rId26"/>
    <p:sldId id="382" r:id="rId27"/>
    <p:sldId id="383" r:id="rId28"/>
    <p:sldId id="384" r:id="rId29"/>
    <p:sldId id="385" r:id="rId30"/>
    <p:sldId id="386" r:id="rId31"/>
    <p:sldId id="387" r:id="rId32"/>
    <p:sldId id="388" r:id="rId33"/>
    <p:sldId id="391" r:id="rId34"/>
    <p:sldId id="310" r:id="rId35"/>
    <p:sldId id="278" r:id="rId36"/>
    <p:sldId id="338" r:id="rId37"/>
    <p:sldId id="339" r:id="rId38"/>
    <p:sldId id="340" r:id="rId39"/>
    <p:sldId id="341" r:id="rId40"/>
    <p:sldId id="342" r:id="rId41"/>
    <p:sldId id="343" r:id="rId42"/>
    <p:sldId id="344" r:id="rId43"/>
    <p:sldId id="311" r:id="rId44"/>
    <p:sldId id="280" r:id="rId45"/>
    <p:sldId id="345" r:id="rId46"/>
    <p:sldId id="346" r:id="rId47"/>
    <p:sldId id="347" r:id="rId48"/>
    <p:sldId id="348" r:id="rId49"/>
    <p:sldId id="349" r:id="rId50"/>
    <p:sldId id="350" r:id="rId51"/>
    <p:sldId id="351" r:id="rId52"/>
    <p:sldId id="352" r:id="rId53"/>
    <p:sldId id="353" r:id="rId54"/>
    <p:sldId id="354" r:id="rId55"/>
    <p:sldId id="355" r:id="rId56"/>
    <p:sldId id="312" r:id="rId57"/>
    <p:sldId id="283" r:id="rId58"/>
    <p:sldId id="356" r:id="rId59"/>
    <p:sldId id="357" r:id="rId60"/>
    <p:sldId id="358" r:id="rId61"/>
    <p:sldId id="359" r:id="rId62"/>
    <p:sldId id="360" r:id="rId63"/>
    <p:sldId id="361" r:id="rId64"/>
    <p:sldId id="362" r:id="rId65"/>
    <p:sldId id="363" r:id="rId66"/>
    <p:sldId id="364" r:id="rId67"/>
    <p:sldId id="365" r:id="rId68"/>
    <p:sldId id="366" r:id="rId69"/>
    <p:sldId id="367" r:id="rId70"/>
    <p:sldId id="368" r:id="rId71"/>
    <p:sldId id="313" r:id="rId72"/>
    <p:sldId id="389" r:id="rId73"/>
    <p:sldId id="309" r:id="rId74"/>
    <p:sldId id="390" r:id="rId75"/>
    <p:sldId id="286" r:id="rId76"/>
    <p:sldId id="314" r:id="rId77"/>
    <p:sldId id="392"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34522" autoAdjust="0"/>
    <p:restoredTop sz="81182" autoAdjust="0"/>
  </p:normalViewPr>
  <p:slideViewPr>
    <p:cSldViewPr snapToObjects="1" showGuides="1">
      <p:cViewPr varScale="1">
        <p:scale>
          <a:sx n="62" d="100"/>
          <a:sy n="62" d="100"/>
        </p:scale>
        <p:origin x="-104" y="-256"/>
      </p:cViewPr>
      <p:guideLst>
        <p:guide orient="horz" pos="2160"/>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172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interSettings" Target="printerSettings/printerSettings1.bin"/><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11/29/11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Introduce yourself and </a:t>
            </a:r>
            <a:r>
              <a:rPr lang="en-US" dirty="0" err="1" smtClean="0"/>
              <a:t>NetSafe</a:t>
            </a:r>
            <a:r>
              <a:rPr lang="en-US" baseline="0" dirty="0" smtClean="0"/>
              <a:t> Utah. Explain that there is a </a:t>
            </a:r>
            <a:r>
              <a:rPr lang="en-US" baseline="0" dirty="0" err="1" smtClean="0"/>
              <a:t>NetSafe</a:t>
            </a:r>
            <a:r>
              <a:rPr lang="en-US" baseline="0" dirty="0" smtClean="0"/>
              <a:t> Utah web site where you can find many of the videos that you see today and other valuable resources.</a:t>
            </a:r>
          </a:p>
          <a:p>
            <a:pPr>
              <a:buFontTx/>
              <a:buNone/>
            </a:pPr>
            <a:endParaRPr lang="en-US" baseline="0" dirty="0" smtClean="0"/>
          </a:p>
          <a:p>
            <a:pPr>
              <a:buFontTx/>
              <a:buNone/>
            </a:pPr>
            <a:r>
              <a:rPr lang="en-US" dirty="0" smtClean="0"/>
              <a:t>Here are some good questions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a:t>
            </a:r>
          </a:p>
          <a:p>
            <a:pPr>
              <a:buFont typeface="Arial"/>
              <a:buChar char="•"/>
            </a:pPr>
            <a:r>
              <a:rPr lang="en-US" baseline="0" dirty="0" smtClean="0"/>
              <a:t>Even if you don’t have a computer at home you probably have a friend who does, the public libraries do, and your school does.</a:t>
            </a:r>
          </a:p>
          <a:p>
            <a:pPr>
              <a:buFont typeface="Arial"/>
              <a:buChar char="•"/>
            </a:pPr>
            <a:r>
              <a:rPr lang="en-US" baseline="0" dirty="0" smtClean="0"/>
              <a:t>Who likes to play games, listen to music, or watch videos on the Internet?</a:t>
            </a:r>
          </a:p>
          <a:p>
            <a:pPr>
              <a:buFont typeface="Arial"/>
              <a:buChar char="•"/>
            </a:pPr>
            <a:r>
              <a:rPr lang="en-US" baseline="0" dirty="0" smtClean="0"/>
              <a:t>The Internet is a fun place to spend time, but we also need to be careful.</a:t>
            </a:r>
          </a:p>
          <a:p>
            <a:pPr>
              <a:buFont typeface="Arial"/>
              <a:buChar char="•"/>
            </a:pPr>
            <a:r>
              <a:rPr lang="en-US" baseline="0" dirty="0" smtClean="0"/>
              <a:t>Just like your mom and dad follow rules when they drive a car on the road to be safe, we need to follow rules on the Internet to be safe.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You may want to say that it is interesting to note how teens will text things that they would never say face to face. Then, review the rule of thumb.</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audience</a:t>
            </a:r>
            <a:r>
              <a:rPr lang="en-US" baseline="0" dirty="0" smtClean="0"/>
              <a:t> for examples of “personal information.”</a:t>
            </a:r>
          </a:p>
          <a:p>
            <a:r>
              <a:rPr lang="en-US" dirty="0" smtClean="0"/>
              <a:t>Other</a:t>
            </a:r>
            <a:r>
              <a:rPr lang="en-US" baseline="0" dirty="0" smtClean="0"/>
              <a:t> questions that you may consider asking:</a:t>
            </a:r>
          </a:p>
          <a:p>
            <a:r>
              <a:rPr lang="en-US" baseline="0" dirty="0" smtClean="0"/>
              <a:t>- </a:t>
            </a:r>
            <a:r>
              <a:rPr lang="en-US" dirty="0" smtClean="0"/>
              <a:t>What can someone do if they get a hold of your name and social security number?</a:t>
            </a:r>
          </a:p>
          <a:p>
            <a:r>
              <a:rPr lang="en-US" dirty="0" smtClean="0"/>
              <a:t>- Should we give our best friend our password to our </a:t>
            </a:r>
            <a:r>
              <a:rPr lang="en-US" dirty="0" err="1" smtClean="0"/>
              <a:t>Facebook</a:t>
            </a:r>
            <a:r>
              <a:rPr lang="en-US" baseline="0" dirty="0" smtClean="0"/>
              <a:t> or e-mail account</a:t>
            </a:r>
            <a:r>
              <a:rPr lang="en-US" dirty="0" smtClean="0"/>
              <a: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Protect Your Personal Information video (2 min 18 sec)</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r>
              <a:rPr lang="en-US" baseline="0" dirty="0" smtClean="0"/>
              <a:t> </a:t>
            </a:r>
          </a:p>
          <a:p>
            <a:r>
              <a:rPr lang="en-US" baseline="0" dirty="0" smtClean="0"/>
              <a:t>When Joe visits any web site that requests personal information he makes sure that there is a lock icon in his web browser. He does not use obvious words for his password (e.g., dog’s name, his nickname, his street’s name). He never gives out his password. He changes his password often. He makes sure that his security software on his home computer is up-to-date. If he ever uses a public computer, he makes sure that he is logged out when he is done. </a:t>
            </a:r>
          </a:p>
          <a:p>
            <a:r>
              <a:rPr lang="en-US" baseline="0" dirty="0" smtClean="0"/>
              <a:t>Maggie never gives out information that would reveal where she lives (e.g., address, phone #, pictures of where she lives or where she goes to school). It’s okay to give out some personal information like your address and phone number to persons you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 the notion of</a:t>
            </a:r>
            <a:r>
              <a:rPr lang="en-US" baseline="0" dirty="0" smtClean="0"/>
              <a:t> “online friends” and how they can be a big part of our online lives.</a:t>
            </a:r>
          </a:p>
          <a:p>
            <a:endParaRPr lang="en-US" baseline="0" dirty="0" smtClean="0"/>
          </a:p>
          <a:p>
            <a:r>
              <a:rPr lang="en-US" baseline="0" dirty="0" smtClean="0"/>
              <a:t>Ask the question, “Who should you have as your online friends?”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Stick</a:t>
            </a:r>
            <a:r>
              <a:rPr lang="en-US" baseline="0" dirty="0" smtClean="0"/>
              <a:t> with Your Real </a:t>
            </a:r>
            <a:r>
              <a:rPr lang="en-US" dirty="0" smtClean="0"/>
              <a:t>Friends video (2 min 18 sec)</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p>
          <a:p>
            <a:r>
              <a:rPr lang="en-US" dirty="0" smtClean="0"/>
              <a:t>Maggie declines to accept a person she</a:t>
            </a:r>
            <a:r>
              <a:rPr lang="en-US" baseline="0" dirty="0" smtClean="0"/>
              <a:t> does not know as a “friend” on her </a:t>
            </a:r>
            <a:r>
              <a:rPr lang="en-US" baseline="0" dirty="0" err="1" smtClean="0"/>
              <a:t>Facebook</a:t>
            </a:r>
            <a:r>
              <a:rPr lang="en-US" baseline="0" dirty="0" smtClean="0"/>
              <a:t> account.</a:t>
            </a:r>
          </a:p>
          <a:p>
            <a:r>
              <a:rPr lang="en-US" baseline="0" dirty="0" smtClean="0"/>
              <a:t>If you are friends with someone in the real world, it’s okay to be friends with them online. This rule goes for all kinds of web sites, chat rooms, e-mail, text messaging, and instant messaging.</a:t>
            </a:r>
          </a:p>
          <a:p>
            <a:r>
              <a:rPr lang="en-US" baseline="0" dirty="0" smtClean="0"/>
              <a:t>Set your privacy settings accordingly.</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a:t>
            </a:r>
            <a:r>
              <a:rPr lang="en-US" baseline="0" dirty="0" smtClean="0"/>
              <a:t> the concept of how posting a picture is an extension of the fact that most of today’s cell phones have cameras. You may ask, “How many of you have ever taken a picture with a cell phone?”</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Posting</a:t>
            </a:r>
            <a:r>
              <a:rPr lang="en-US" baseline="0" dirty="0" smtClean="0"/>
              <a:t> Pictures Online video (2 min 23 sec)</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p>
          <a:p>
            <a:r>
              <a:rPr lang="en-US" dirty="0" smtClean="0"/>
              <a:t>Someone could</a:t>
            </a:r>
            <a:r>
              <a:rPr lang="en-US" baseline="0" dirty="0" smtClean="0"/>
              <a:t> copy and paste a your web site onto another web site or forward it to someone via e-mail. Once you post a picture online you can never get it back.</a:t>
            </a:r>
          </a:p>
          <a:p>
            <a:r>
              <a:rPr lang="en-US" baseline="0" dirty="0" smtClean="0"/>
              <a:t>There are certain photos (nude </a:t>
            </a:r>
            <a:r>
              <a:rPr lang="en-US" baseline="0" dirty="0" err="1" smtClean="0"/>
              <a:t>pics</a:t>
            </a:r>
            <a:r>
              <a:rPr lang="en-US" baseline="0" dirty="0" smtClean="0"/>
              <a:t>) that should never be taken or shared – it’s illegal.</a:t>
            </a:r>
          </a:p>
          <a:p>
            <a:r>
              <a:rPr lang="en-US" baseline="0" dirty="0" smtClean="0"/>
              <a:t>G-rated pictures are okay to post; however, a good rule of thumb is whether your grandmother would approve.</a:t>
            </a:r>
          </a:p>
          <a:p>
            <a:r>
              <a:rPr lang="en-US" baseline="0" dirty="0" smtClean="0"/>
              <a:t>Set your privacy settings accordingly.</a:t>
            </a:r>
          </a:p>
          <a:p>
            <a:r>
              <a:rPr lang="en-US" baseline="0" dirty="0" smtClean="0"/>
              <a:t>Keep personal information out of pictures (e.g., house numbers, school name, and phone number, e-mail address, etc.).</a:t>
            </a:r>
          </a:p>
          <a:p>
            <a:r>
              <a:rPr lang="en-US" baseline="0" dirty="0" smtClean="0"/>
              <a:t>Potential job opportunities could be compromised.</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 the concept</a:t>
            </a:r>
            <a:r>
              <a:rPr lang="en-US" baseline="0" dirty="0" smtClean="0"/>
              <a:t> of how things may happen on the Internet may cause you to feel uncomfortable. When this happens you can always talk to an adult you trust. </a:t>
            </a:r>
          </a:p>
          <a:p>
            <a:endParaRPr lang="en-US" baseline="0" dirty="0" smtClean="0"/>
          </a:p>
          <a:p>
            <a:r>
              <a:rPr lang="en-US" baseline="0" dirty="0" smtClean="0"/>
              <a:t>Ask the question, “So, who is an adult you know that you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Trusted Adults Can Help You video (2 min. 20 sec)</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p>
          <a:p>
            <a:r>
              <a:rPr lang="en-US" baseline="0" dirty="0" smtClean="0"/>
              <a:t>Q1: Maggie talked to her dad about her worries. Together they learned how to do searches online that help her avoid stuff that she does not want to see.</a:t>
            </a:r>
          </a:p>
          <a:p>
            <a:r>
              <a:rPr lang="en-US" baseline="0" dirty="0" smtClean="0"/>
              <a:t>Q2: Maggie learned that Google allows you to filter out inappropriate content when you search. Maggie’s dad learned that there is filtering software that he can install to help keep inappropriate stuff out.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71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p>
          <a:p>
            <a:r>
              <a:rPr lang="en-US" baseline="0" dirty="0" smtClean="0"/>
              <a:t>Q1: Maggie talked to her dad about her worries. Together they learned how to do searches online that help her avoid stuff that she does not want to see.</a:t>
            </a:r>
          </a:p>
          <a:p>
            <a:r>
              <a:rPr lang="en-US" baseline="0" dirty="0" smtClean="0"/>
              <a:t>Q2: Maggie learned that Google allows you to filter out inappropriate content when you search. Maggie’s dad learned that there is filtering software that he can install to help keep inappropriate stuff out.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72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the question, “What</a:t>
            </a:r>
            <a:r>
              <a:rPr lang="en-US" baseline="0" dirty="0" smtClean="0"/>
              <a:t> is the best filter in the world?”</a:t>
            </a:r>
          </a:p>
          <a:p>
            <a:endParaRPr lang="en-US" baseline="0" dirty="0" smtClean="0"/>
          </a:p>
          <a:p>
            <a:r>
              <a:rPr lang="en-US" baseline="0" dirty="0" smtClean="0"/>
              <a:t>The answer is “You.” Explain that it is because you have a brain and can think. You can filter out what makes you feel uncomfortable, etc. And, you take your filter wherever you go.</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a:t>
            </a:r>
            <a:r>
              <a:rPr lang="en-US" baseline="0" dirty="0" smtClean="0"/>
              <a:t> your parents did not grow up with the Internet and the technologies of today this is an opportunity for you to teach your family what you have learned today about keeping safe with today’s technologies.</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aseline="0" dirty="0" smtClean="0"/>
              <a:t>Explain again that the </a:t>
            </a:r>
            <a:r>
              <a:rPr lang="en-US" baseline="0" dirty="0" err="1" smtClean="0"/>
              <a:t>NetSafe</a:t>
            </a:r>
            <a:r>
              <a:rPr lang="en-US" baseline="0" dirty="0" smtClean="0"/>
              <a:t> Utah web site is where you can find many of the videos that you saw today and other valuable resources.</a:t>
            </a:r>
          </a:p>
          <a:p>
            <a:pPr>
              <a:buFontTx/>
              <a:buNone/>
            </a:pPr>
            <a:endParaRPr lang="en-US" baseline="0" dirty="0" smtClean="0"/>
          </a:p>
          <a:p>
            <a:pPr>
              <a:buFontTx/>
              <a:buNone/>
            </a:pPr>
            <a:r>
              <a:rPr lang="en-US" baseline="0" smtClean="0"/>
              <a:t>The end.</a:t>
            </a:r>
          </a:p>
          <a:p>
            <a:pPr>
              <a:buFontTx/>
              <a:buNone/>
            </a:pPr>
            <a:endParaRPr lang="en-US" baseline="0"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76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benefits.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Interestingly, the same benefits are also the</a:t>
            </a:r>
            <a:r>
              <a:rPr lang="en-US" baseline="0" dirty="0" smtClean="0"/>
              <a:t> same</a:t>
            </a:r>
            <a:r>
              <a:rPr lang="en-US" dirty="0" smtClean="0"/>
              <a:t> dangers of the Internet.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would</a:t>
            </a:r>
            <a:r>
              <a:rPr lang="en-US" baseline="0" dirty="0" smtClean="0"/>
              <a:t> like to take a moment to talk about the “Profile of a Teenager.” This helps us to understand why teens can be vulnerable to the dangers on the Internet. Teens like to be their own person….</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Define cyber-bullying.</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Words Hurt.</a:t>
            </a:r>
            <a:r>
              <a:rPr lang="en-US" baseline="0" dirty="0" smtClean="0"/>
              <a:t> Don’t be a part of it. (60 seconds)</a:t>
            </a:r>
          </a:p>
          <a:p>
            <a:r>
              <a:rPr lang="en-US" baseline="0" dirty="0" smtClean="0"/>
              <a:t>Produced by Concerned Children’s Advertisers (</a:t>
            </a:r>
            <a:r>
              <a:rPr lang="en-US" baseline="0" dirty="0" err="1" smtClean="0"/>
              <a:t>www.cca-kids.ca</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Define cyber-bullying.</a:t>
            </a:r>
          </a:p>
          <a:p>
            <a:r>
              <a:rPr lang="en-US" dirty="0" smtClean="0"/>
              <a:t>Source:</a:t>
            </a:r>
            <a:r>
              <a:rPr lang="en-US" baseline="0" dirty="0" smtClean="0"/>
              <a:t> </a:t>
            </a:r>
            <a:r>
              <a:rPr lang="en-US" baseline="0" dirty="0" err="1" smtClean="0"/>
              <a:t>http://www.cyberbullying.us/Cyberbullying_Identification_Prevention_Response_Fact_Sheet.pdf</a:t>
            </a:r>
            <a:endParaRPr lang="en-US" baseline="0" dirty="0" smtClean="0"/>
          </a:p>
          <a:p>
            <a:endParaRPr lang="en-US" dirty="0" smtClean="0"/>
          </a:p>
          <a:p>
            <a:r>
              <a:rPr lang="en-US" dirty="0" smtClean="0"/>
              <a:t>Voice inflexion example: “I did not </a:t>
            </a:r>
            <a:r>
              <a:rPr lang="en-US" sz="1400" b="1" i="0" dirty="0" smtClean="0"/>
              <a:t>say I</a:t>
            </a:r>
            <a:r>
              <a:rPr lang="en-US" dirty="0" smtClean="0"/>
              <a:t> stole the </a:t>
            </a:r>
            <a:r>
              <a:rPr lang="en-US" sz="1400" b="1" i="0" dirty="0" smtClean="0"/>
              <a:t>money</a:t>
            </a:r>
            <a:r>
              <a:rPr lang="en-US" dirty="0" smtClean="0"/>
              <a: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steps are what you can do to stop cyber-bullying.</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11/29/11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11/29/11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11/29/11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11/29/11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11/29/11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11/29/11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11/29/11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11/29/11</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p:dissolve/>
  </p:transition>
  <p:timing>
    <p:tnLst>
      <p:par>
        <p:cT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video" Target="file://localhost/Users/rickcline/Desktop/NetSafe%207-12%20PPT%20&amp;%20Videos/7-12%20Cyber-bullying.mp4" TargetMode="External"/><Relationship Id="rId2" Type="http://schemas.openxmlformats.org/officeDocument/2006/relationships/slideLayout" Target="../slideLayouts/slideLayout2.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5.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7.png"/><Relationship Id="rId1" Type="http://schemas.openxmlformats.org/officeDocument/2006/relationships/video" Target="file://localhost/Users/rickcline/Desktop/NetSafe%207-12%20PPT%20&amp;%20Videos/7-12%20Personal_Info.mp4" TargetMode="Externa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8.png"/><Relationship Id="rId1" Type="http://schemas.openxmlformats.org/officeDocument/2006/relationships/video" Target="file://localhost/Users/rickcline/Desktop/NetSafe%207-12%20PPT%20&amp;%20Videos/7-12%20Stick%20w%20your%20real%20friends.mp4" TargetMode="External"/><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19.png"/><Relationship Id="rId1" Type="http://schemas.openxmlformats.org/officeDocument/2006/relationships/video" Target="file://localhost/Users/rickcline/Desktop/NetSafe%207-12%20PPT%20&amp;%20Videos/7-12%20Posting%20Pics%20Online.mp4" TargetMode="External"/><Relationship Id="rId2"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0.png"/><Relationship Id="rId1" Type="http://schemas.openxmlformats.org/officeDocument/2006/relationships/video" Target="file://localhost/Users/rickcline/Desktop/NetSafe%207-12%20PPT%20&amp;%20Videos/7-12%20Adults%20you%20know%20-%20trust.mp4" TargetMode="External"/><Relationship Id="rId2"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video" Target="file://localhost/Users/rickcline/Desktop/NetSafe%20Project/Internet%20Safety%20Presentations/Exchange-60.wmv" TargetMode="External"/><Relationship Id="rId2" Type="http://schemas.openxmlformats.org/officeDocument/2006/relationships/slideLayout" Target="../slideLayouts/slideLayout2.xml"/><Relationship Id="rId3"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1.jpeg"/></Relationships>
</file>

<file path=ppt/slides/_rels/slide74.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xml"/><Relationship Id="rId3" Type="http://schemas.openxmlformats.org/officeDocument/2006/relationships/notesSlide" Target="../notesSlides/notesSlide2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5.png"/><Relationship Id="rId1" Type="http://schemas.openxmlformats.org/officeDocument/2006/relationships/video" Target="file://localhost/Users/rickcline/Desktop/NetSafe%207-12%20PPT%20&amp;%20Videos/Words_Hurt_30.mov" TargetMode="Externa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Being Good Digital Citizens with Today’s Technologies</a:t>
            </a:r>
            <a:endParaRPr lang="en-US" dirty="0"/>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2052637"/>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7-12 Cyber-bullying.wmv">
            <a:hlinkClick r:id="" action="ppaction://media"/>
          </p:cNvPr>
          <p:cNvPicPr/>
          <p:nvPr>
            <p:ph idx="1"/>
            <a:videoFile r:link="rId1"/>
          </p:nvPr>
        </p:nvPicPr>
        <p:blipFill>
          <a:blip r:embed="rId3"/>
          <a:stretch>
            <a:fillRect/>
          </a:stretch>
        </p:blipFill>
        <p:spPr>
          <a:xfrm>
            <a:off x="1143000" y="1676400"/>
            <a:ext cx="6705600" cy="5029200"/>
          </a:xfrm>
        </p:spPr>
      </p:pic>
    </p:spTree>
  </p:cSld>
  <p:clrMapOvr>
    <a:masterClrMapping/>
  </p:clrMapOvr>
  <p:transition advTm="2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11">
                <p:cTn id="7" fill="hold" display="0">
                  <p:stCondLst>
                    <p:cond delay="indefinite"/>
                  </p:stCondLst>
                  <p:endCondLst>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889" dirty="0" smtClean="0"/>
              <a:t>What does Lamer Bill do </a:t>
            </a:r>
            <a:br>
              <a:rPr lang="en-US" sz="4889" dirty="0" smtClean="0"/>
            </a:br>
            <a:r>
              <a:rPr lang="en-US" sz="4889" dirty="0" smtClean="0"/>
              <a:t>to threaten and harass Joe?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395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23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889" dirty="0" smtClean="0"/>
              <a:t>Wanting to skip school </a:t>
            </a:r>
            <a:br>
              <a:rPr lang="en-US" sz="4889" dirty="0" smtClean="0"/>
            </a:br>
            <a:r>
              <a:rPr lang="en-US" sz="4889" dirty="0" smtClean="0"/>
              <a:t>can be a symptom.</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385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3583"/>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889" dirty="0" smtClean="0"/>
              <a:t>Where can cyber-bullying happen?</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319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4183"/>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889" dirty="0" smtClean="0"/>
              <a:t>What does Joe do with the threatening texts &amp; emails?</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4416"/>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1083"/>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dirty="0" smtClean="0"/>
              <a:t>What did Joe do with the “evidence”?</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32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Presentation is About:</a:t>
            </a:r>
            <a:endParaRPr lang="en-US" dirty="0"/>
          </a:p>
        </p:txBody>
      </p:sp>
      <p:sp>
        <p:nvSpPr>
          <p:cNvPr id="3" name="Content Placeholder 2"/>
          <p:cNvSpPr>
            <a:spLocks noGrp="1"/>
          </p:cNvSpPr>
          <p:nvPr>
            <p:ph idx="1"/>
          </p:nvPr>
        </p:nvSpPr>
        <p:spPr/>
        <p:txBody>
          <a:bodyPr>
            <a:normAutofit lnSpcReduction="10000"/>
          </a:bodyPr>
          <a:lstStyle/>
          <a:p>
            <a:r>
              <a:rPr lang="en-US" dirty="0" smtClean="0"/>
              <a:t>Benefits &amp; Dangers of the Internet</a:t>
            </a:r>
          </a:p>
          <a:p>
            <a:r>
              <a:rPr lang="en-US" dirty="0" smtClean="0"/>
              <a:t>Profile of a Teenager</a:t>
            </a:r>
          </a:p>
          <a:p>
            <a:r>
              <a:rPr lang="en-US" dirty="0" smtClean="0"/>
              <a:t>Cyber-bullying</a:t>
            </a:r>
          </a:p>
          <a:p>
            <a:r>
              <a:rPr lang="en-US" dirty="0" smtClean="0"/>
              <a:t>Personal Information</a:t>
            </a:r>
          </a:p>
          <a:p>
            <a:r>
              <a:rPr lang="en-US" dirty="0" smtClean="0"/>
              <a:t>Online Friends</a:t>
            </a:r>
          </a:p>
          <a:p>
            <a:r>
              <a:rPr lang="en-US" dirty="0" smtClean="0"/>
              <a:t>Posting a Picture</a:t>
            </a:r>
          </a:p>
          <a:p>
            <a:r>
              <a:rPr lang="en-US" dirty="0" smtClean="0"/>
              <a:t>Talking to an Adult you Trust</a:t>
            </a:r>
          </a:p>
          <a:p>
            <a:pPr lvl="1"/>
            <a:endParaRPr lang="en-US" dirty="0" smtClean="0"/>
          </a:p>
          <a:p>
            <a:pPr lvl="1">
              <a:buNone/>
            </a:pPr>
            <a:endParaRPr lang="en-US" dirty="0" smtClean="0"/>
          </a:p>
          <a:p>
            <a:endParaRPr lang="en-US" dirty="0" smtClean="0"/>
          </a:p>
          <a:p>
            <a:endParaRPr lang="en-US" dirty="0"/>
          </a:p>
        </p:txBody>
      </p:sp>
      <p:pic>
        <p:nvPicPr>
          <p:cNvPr id="6" name="Picture 5"/>
          <p:cNvPicPr>
            <a:picLocks noChangeAspect="1"/>
          </p:cNvPicPr>
          <p:nvPr/>
        </p:nvPicPr>
        <p:blipFill>
          <a:blip r:embed="rId4"/>
          <a:stretch>
            <a:fillRect/>
          </a:stretch>
        </p:blipFill>
        <p:spPr>
          <a:xfrm>
            <a:off x="6858000" y="3810000"/>
            <a:ext cx="2286000" cy="3048000"/>
          </a:xfrm>
          <a:prstGeom prst="rect">
            <a:avLst/>
          </a:prstGeom>
        </p:spPr>
      </p:pic>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34366"/>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normAutofit fontScale="90000"/>
          </a:bodyPr>
          <a:lstStyle/>
          <a:p>
            <a:pPr eaLnBrk="1" hangingPunct="1"/>
            <a:r>
              <a:rPr lang="en-US" dirty="0" smtClean="0"/>
              <a:t>How can we stop cyber-bullying?</a:t>
            </a:r>
          </a:p>
        </p:txBody>
      </p:sp>
      <p:sp>
        <p:nvSpPr>
          <p:cNvPr id="56323" name="Content Placeholder 2"/>
          <p:cNvSpPr>
            <a:spLocks noGrp="1"/>
          </p:cNvSpPr>
          <p:nvPr>
            <p:ph idx="1"/>
          </p:nvPr>
        </p:nvSpPr>
        <p:spPr/>
        <p:txBody>
          <a:bodyPr>
            <a:normAutofit/>
          </a:bodyPr>
          <a:lstStyle/>
          <a:p>
            <a:pPr marL="457200" indent="-457200" eaLnBrk="1" hangingPunct="1">
              <a:buFont typeface="+mj-lt"/>
              <a:buAutoNum type="arabicPeriod"/>
            </a:pPr>
            <a:r>
              <a:rPr lang="en-US" sz="3600" dirty="0" smtClean="0"/>
              <a:t>Do Not Respond.</a:t>
            </a:r>
          </a:p>
          <a:p>
            <a:pPr marL="457200" indent="-457200" eaLnBrk="1" hangingPunct="1">
              <a:buFont typeface="+mj-lt"/>
              <a:buAutoNum type="arabicPeriod"/>
            </a:pPr>
            <a:endParaRPr lang="en-US" sz="3600" dirty="0" smtClean="0"/>
          </a:p>
          <a:p>
            <a:pPr marL="457200" indent="-457200" eaLnBrk="1" hangingPunct="1">
              <a:buFont typeface="+mj-lt"/>
              <a:buAutoNum type="arabicPeriod"/>
            </a:pPr>
            <a:r>
              <a:rPr lang="en-US" sz="3600" dirty="0" smtClean="0"/>
              <a:t>Save the Evidence.</a:t>
            </a:r>
          </a:p>
          <a:p>
            <a:pPr marL="457200" indent="-457200" eaLnBrk="1" hangingPunct="1">
              <a:buFont typeface="+mj-lt"/>
              <a:buAutoNum type="arabicPeriod"/>
            </a:pPr>
            <a:endParaRPr lang="en-US" sz="3600" dirty="0" smtClean="0"/>
          </a:p>
          <a:p>
            <a:pPr marL="457200" indent="-457200" eaLnBrk="1" hangingPunct="1">
              <a:buFont typeface="+mj-lt"/>
              <a:buAutoNum type="arabicPeriod"/>
            </a:pPr>
            <a:r>
              <a:rPr lang="en-US" sz="3600" dirty="0" smtClean="0"/>
              <a:t>Report It.</a:t>
            </a:r>
          </a:p>
          <a:p>
            <a:pPr eaLnBrk="1" hangingPunct="1">
              <a:buFontTx/>
              <a:buNone/>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slide(fromBottom)">
                                      <p:cBhvr>
                                        <p:cTn id="7" dur="5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slide(fromBottom)">
                                      <p:cBhvr>
                                        <p:cTn id="12" dur="500"/>
                                        <p:tgtEl>
                                          <p:spTgt spid="563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6323">
                                            <p:txEl>
                                              <p:pRg st="4" end="4"/>
                                            </p:txEl>
                                          </p:spTgt>
                                        </p:tgtEl>
                                        <p:attrNameLst>
                                          <p:attrName>style.visibility</p:attrName>
                                        </p:attrNameLst>
                                      </p:cBhvr>
                                      <p:to>
                                        <p:strVal val="visible"/>
                                      </p:to>
                                    </p:set>
                                    <p:animEffect transition="in" filter="slide(fromBottom)">
                                      <p:cBhvr>
                                        <p:cTn id="17" dur="500"/>
                                        <p:tgtEl>
                                          <p:spTgt spid="56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bldLvl="5"/>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Rule of Thumb</a:t>
            </a:r>
            <a:endParaRPr lang="en-US" dirty="0"/>
          </a:p>
        </p:txBody>
      </p:sp>
      <p:sp>
        <p:nvSpPr>
          <p:cNvPr id="4" name="Content Placeholder 2"/>
          <p:cNvSpPr>
            <a:spLocks noGrp="1"/>
          </p:cNvSpPr>
          <p:nvPr>
            <p:ph idx="1"/>
          </p:nvPr>
        </p:nvSpPr>
        <p:spPr>
          <a:xfrm>
            <a:off x="549275" y="1981200"/>
            <a:ext cx="8042275" cy="4343400"/>
          </a:xfrm>
        </p:spPr>
        <p:txBody>
          <a:bodyPr/>
          <a:lstStyle/>
          <a:p>
            <a:pPr eaLnBrk="1" hangingPunct="1"/>
            <a:endParaRPr lang="en-US" dirty="0" smtClean="0">
              <a:ea typeface="ＭＳ Ｐゴシック" charset="-128"/>
              <a:cs typeface="ＭＳ Ｐゴシック" charset="-128"/>
            </a:endParaRPr>
          </a:p>
          <a:p>
            <a:pPr eaLnBrk="1" hangingPunct="1">
              <a:buNone/>
            </a:pPr>
            <a:r>
              <a:rPr lang="en-US" sz="4400" dirty="0" smtClean="0">
                <a:ea typeface="ＭＳ Ｐゴシック" charset="-128"/>
                <a:cs typeface="ＭＳ Ｐゴシック" charset="-128"/>
              </a:rPr>
              <a:t>If you won’t say it face to face, then don’t send it.</a:t>
            </a:r>
          </a:p>
          <a:p>
            <a:pPr eaLnBrk="1" hangingPunct="1">
              <a:buFontTx/>
              <a:buNone/>
            </a:pPr>
            <a:endParaRPr lang="en-US" dirty="0" smtClean="0">
              <a:ea typeface="ＭＳ Ｐゴシック" charset="-128"/>
              <a:cs typeface="ＭＳ Ｐゴシック"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What about </a:t>
            </a:r>
            <a:br>
              <a:rPr lang="en-US" dirty="0" smtClean="0"/>
            </a:br>
            <a:r>
              <a:rPr lang="en-US" dirty="0" smtClean="0"/>
              <a:t>Personal Information?</a:t>
            </a:r>
            <a:endParaRPr lang="en-US" dirty="0"/>
          </a:p>
        </p:txBody>
      </p:sp>
      <p:sp>
        <p:nvSpPr>
          <p:cNvPr id="4" name="Content Placeholder 2"/>
          <p:cNvSpPr>
            <a:spLocks noGrp="1"/>
          </p:cNvSpPr>
          <p:nvPr>
            <p:ph idx="1"/>
          </p:nvPr>
        </p:nvSpPr>
        <p:spPr>
          <a:xfrm>
            <a:off x="457200" y="2057401"/>
            <a:ext cx="8229600" cy="3962400"/>
          </a:xfrm>
        </p:spPr>
        <p:txBody>
          <a:bodyPr>
            <a:normAutofit/>
          </a:bodyPr>
          <a:lstStyle/>
          <a:p>
            <a:pPr eaLnBrk="1" hangingPunct="1"/>
            <a:r>
              <a:rPr lang="en-US" sz="3600" dirty="0" smtClean="0"/>
              <a:t>What can happen if…</a:t>
            </a:r>
          </a:p>
          <a:p>
            <a:pPr lvl="1"/>
            <a:r>
              <a:rPr lang="en-US" sz="2800" dirty="0" smtClean="0"/>
              <a:t>Someone gets your name and </a:t>
            </a:r>
            <a:r>
              <a:rPr lang="en-US" sz="2800" dirty="0" err="1" smtClean="0"/>
              <a:t>ssn</a:t>
            </a:r>
            <a:r>
              <a:rPr lang="en-US" sz="2800" dirty="0" smtClean="0"/>
              <a:t>?</a:t>
            </a:r>
          </a:p>
          <a:p>
            <a:pPr lvl="1"/>
            <a:r>
              <a:rPr lang="en-US" sz="2800" dirty="0" smtClean="0"/>
              <a:t>You post your e-mail address on </a:t>
            </a:r>
            <a:r>
              <a:rPr lang="en-US" sz="2800" dirty="0" err="1" smtClean="0"/>
              <a:t>facebook</a:t>
            </a:r>
            <a:r>
              <a:rPr lang="en-US" sz="2800" dirty="0"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7-12 What is personal Info.wmv">
            <a:hlinkClick r:id="" action="ppaction://media"/>
          </p:cNvPr>
          <p:cNvPicPr/>
          <p:nvPr>
            <p:ph idx="1"/>
            <a:videoFile r:link="rId1"/>
          </p:nvPr>
        </p:nvPicPr>
        <p:blipFill>
          <a:blip r:embed="rId4"/>
          <a:stretch>
            <a:fillRect/>
          </a:stretch>
        </p:blipFill>
        <p:spPr>
          <a:xfrm>
            <a:off x="1295400" y="1695450"/>
            <a:ext cx="6477000" cy="4857750"/>
          </a:xfrm>
        </p:spPr>
      </p:pic>
    </p:spTree>
  </p:cSld>
  <p:clrMapOvr>
    <a:masterClrMapping/>
  </p:clrMapOvr>
  <p:transition advTm="203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9">
                <p:cTn id="7" fill="hold" display="0">
                  <p:stCondLst>
                    <p:cond delay="indefinite"/>
                  </p:stCondLst>
                  <p:endCondLst>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889" dirty="0" smtClean="0"/>
              <a:t>What are some examples</a:t>
            </a:r>
            <a:br>
              <a:rPr lang="en-US" sz="4889" dirty="0" smtClean="0"/>
            </a:br>
            <a:r>
              <a:rPr lang="en-US" sz="4889" dirty="0" smtClean="0"/>
              <a:t>of personal information?</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3283"/>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12766"/>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790"/>
            <a:ext cx="8229600" cy="1143000"/>
          </a:xfrm>
        </p:spPr>
        <p:txBody>
          <a:bodyPr>
            <a:normAutofit fontScale="90000"/>
          </a:bodyPr>
          <a:lstStyle/>
          <a:p>
            <a:r>
              <a:rPr lang="en-US" sz="3556" dirty="0" smtClean="0"/>
              <a:t>What can happen when someone gets Joe and Maggie’s information?</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2366"/>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6833"/>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What does Joe and Maggie do </a:t>
            </a:r>
            <a:br>
              <a:rPr lang="en-US" sz="4000" dirty="0" smtClean="0"/>
            </a:br>
            <a:r>
              <a:rPr lang="en-US" sz="4000" dirty="0" smtClean="0"/>
              <a:t>to keep safe?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50233"/>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1026"/>
          <p:cNvSpPr>
            <a:spLocks noGrp="1" noChangeArrowheads="1"/>
          </p:cNvSpPr>
          <p:nvPr>
            <p:ph type="title"/>
          </p:nvPr>
        </p:nvSpPr>
        <p:spPr>
          <a:xfrm>
            <a:off x="1295400" y="304800"/>
            <a:ext cx="6934200" cy="1143000"/>
          </a:xfrm>
        </p:spPr>
        <p:txBody>
          <a:bodyPr/>
          <a:lstStyle/>
          <a:p>
            <a:pPr eaLnBrk="1" hangingPunct="1"/>
            <a:r>
              <a:rPr lang="en-US" dirty="0"/>
              <a:t>Benefits of the Internet</a:t>
            </a:r>
          </a:p>
        </p:txBody>
      </p:sp>
      <p:sp>
        <p:nvSpPr>
          <p:cNvPr id="28675" name="Rectangle 1027"/>
          <p:cNvSpPr>
            <a:spLocks noGrp="1" noChangeArrowheads="1"/>
          </p:cNvSpPr>
          <p:nvPr>
            <p:ph idx="1"/>
          </p:nvPr>
        </p:nvSpPr>
        <p:spPr>
          <a:xfrm>
            <a:off x="1600200" y="1905000"/>
            <a:ext cx="6324600" cy="3810000"/>
          </a:xfrm>
        </p:spPr>
        <p:txBody>
          <a:bodyPr/>
          <a:lstStyle/>
          <a:p>
            <a:pPr eaLnBrk="1" hangingPunct="1">
              <a:lnSpc>
                <a:spcPct val="90000"/>
              </a:lnSpc>
            </a:pPr>
            <a:r>
              <a:rPr lang="en-US" dirty="0"/>
              <a:t>Accessible from</a:t>
            </a:r>
            <a:r>
              <a:rPr lang="en-US" sz="2400" dirty="0"/>
              <a:t>…</a:t>
            </a:r>
          </a:p>
          <a:p>
            <a:pPr lvl="1" eaLnBrk="1" hangingPunct="1">
              <a:lnSpc>
                <a:spcPct val="90000"/>
              </a:lnSpc>
            </a:pPr>
            <a:r>
              <a:rPr lang="en-US" sz="2000" dirty="0"/>
              <a:t>Home, school, public </a:t>
            </a:r>
            <a:r>
              <a:rPr lang="en-US" sz="2000" dirty="0" smtClean="0"/>
              <a:t>libraries…</a:t>
            </a:r>
          </a:p>
          <a:p>
            <a:pPr lvl="1" eaLnBrk="1" hangingPunct="1">
              <a:lnSpc>
                <a:spcPct val="90000"/>
              </a:lnSpc>
              <a:buFontTx/>
              <a:buNone/>
            </a:pPr>
            <a:endParaRPr lang="en-US" sz="2000" dirty="0"/>
          </a:p>
          <a:p>
            <a:pPr eaLnBrk="1" hangingPunct="1">
              <a:lnSpc>
                <a:spcPct val="90000"/>
              </a:lnSpc>
            </a:pPr>
            <a:r>
              <a:rPr lang="en-US" dirty="0"/>
              <a:t>Communicate with</a:t>
            </a:r>
            <a:r>
              <a:rPr lang="en-US" sz="2400" dirty="0"/>
              <a:t>…</a:t>
            </a:r>
          </a:p>
          <a:p>
            <a:pPr lvl="1" eaLnBrk="1" hangingPunct="1">
              <a:lnSpc>
                <a:spcPct val="90000"/>
              </a:lnSpc>
            </a:pPr>
            <a:r>
              <a:rPr lang="en-US" sz="2000" dirty="0"/>
              <a:t>Family, friends,</a:t>
            </a:r>
            <a:r>
              <a:rPr lang="en-US" sz="2000" dirty="0" smtClean="0"/>
              <a:t> &amp; fellow students.</a:t>
            </a:r>
          </a:p>
          <a:p>
            <a:pPr lvl="1" eaLnBrk="1" hangingPunct="1">
              <a:lnSpc>
                <a:spcPct val="90000"/>
              </a:lnSpc>
              <a:buFontTx/>
              <a:buNone/>
            </a:pPr>
            <a:endParaRPr lang="en-US" sz="2000" dirty="0"/>
          </a:p>
          <a:p>
            <a:pPr eaLnBrk="1" hangingPunct="1">
              <a:lnSpc>
                <a:spcPct val="90000"/>
              </a:lnSpc>
            </a:pPr>
            <a:r>
              <a:rPr lang="en-US" dirty="0"/>
              <a:t>Information for…</a:t>
            </a:r>
            <a:endParaRPr lang="en-US" dirty="0" smtClean="0"/>
          </a:p>
          <a:p>
            <a:pPr lvl="1">
              <a:lnSpc>
                <a:spcPct val="90000"/>
              </a:lnSpc>
            </a:pPr>
            <a:r>
              <a:rPr lang="en-US" sz="2000" dirty="0" smtClean="0"/>
              <a:t>Homework, news, entertainment…</a:t>
            </a:r>
            <a:endParaRPr lang="en-US" sz="2400" dirty="0" smtClean="0"/>
          </a:p>
          <a:p>
            <a:pPr lvl="1" eaLnBrk="1" hangingPunct="1">
              <a:lnSpc>
                <a:spcPct val="90000"/>
              </a:lnSpc>
            </a:pPr>
            <a:endParaRPr lang="en-US" sz="2000" dirty="0" smtClean="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p:txBody>
      </p:sp>
      <p:pic>
        <p:nvPicPr>
          <p:cNvPr id="4" name="Picture 3" descr="school.jpg"/>
          <p:cNvPicPr>
            <a:picLocks noChangeAspect="1"/>
          </p:cNvPicPr>
          <p:nvPr/>
        </p:nvPicPr>
        <p:blipFill>
          <a:blip r:embed="rId3"/>
          <a:stretch>
            <a:fillRect/>
          </a:stretch>
        </p:blipFill>
        <p:spPr>
          <a:xfrm>
            <a:off x="6096000" y="1676400"/>
            <a:ext cx="3048000" cy="2019300"/>
          </a:xfrm>
          <a:prstGeom prst="rect">
            <a:avLst/>
          </a:prstGeom>
        </p:spPr>
      </p:pic>
      <p:pic>
        <p:nvPicPr>
          <p:cNvPr id="6" name="Picture 5" descr="Youth_Comms_computers.jpg"/>
          <p:cNvPicPr>
            <a:picLocks noChangeAspect="1"/>
          </p:cNvPicPr>
          <p:nvPr/>
        </p:nvPicPr>
        <p:blipFill>
          <a:blip r:embed="rId4"/>
          <a:stretch>
            <a:fillRect/>
          </a:stretch>
        </p:blipFill>
        <p:spPr>
          <a:xfrm>
            <a:off x="7010400" y="3733800"/>
            <a:ext cx="2133600" cy="1727200"/>
          </a:xfrm>
          <a:prstGeom prst="rect">
            <a:avLst/>
          </a:prstGeom>
        </p:spPr>
      </p:pic>
      <p:pic>
        <p:nvPicPr>
          <p:cNvPr id="7" name="Picture 6" descr="Girl_doing_homework.jpg"/>
          <p:cNvPicPr>
            <a:picLocks noChangeAspect="1"/>
          </p:cNvPicPr>
          <p:nvPr/>
        </p:nvPicPr>
        <p:blipFill>
          <a:blip r:embed="rId5"/>
          <a:stretch>
            <a:fillRect/>
          </a:stretch>
        </p:blipFill>
        <p:spPr>
          <a:xfrm>
            <a:off x="0" y="5194300"/>
            <a:ext cx="2133600" cy="16637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slide(fromBottom)">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par>
                                <p:cTn id="13" presetID="12" presetClass="entr" presetSubtype="4" fill="hold" grpId="1" nodeType="withEffect">
                                  <p:stCondLst>
                                    <p:cond delay="0"/>
                                  </p:stCondLst>
                                  <p:childTnLst>
                                    <p:set>
                                      <p:cBhvr>
                                        <p:cTn id="14" dur="1" fill="hold">
                                          <p:stCondLst>
                                            <p:cond delay="0"/>
                                          </p:stCondLst>
                                        </p:cTn>
                                        <p:tgtEl>
                                          <p:spTgt spid="28675">
                                            <p:txEl>
                                              <p:pRg st="1" end="1"/>
                                            </p:txEl>
                                          </p:spTgt>
                                        </p:tgtEl>
                                        <p:attrNameLst>
                                          <p:attrName>style.visibility</p:attrName>
                                        </p:attrNameLst>
                                      </p:cBhvr>
                                      <p:to>
                                        <p:strVal val="visible"/>
                                      </p:to>
                                    </p:set>
                                    <p:animEffect transition="in" filter="slide(fromBottom)">
                                      <p:cBhvr>
                                        <p:cTn id="15" dur="500"/>
                                        <p:tgtEl>
                                          <p:spTgt spid="2867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1" nodeType="clickEffect">
                                  <p:stCondLst>
                                    <p:cond delay="0"/>
                                  </p:stCondLst>
                                  <p:childTnLst>
                                    <p:set>
                                      <p:cBhvr>
                                        <p:cTn id="19" dur="1" fill="hold">
                                          <p:stCondLst>
                                            <p:cond delay="0"/>
                                          </p:stCondLst>
                                        </p:cTn>
                                        <p:tgtEl>
                                          <p:spTgt spid="28675">
                                            <p:txEl>
                                              <p:pRg st="3" end="3"/>
                                            </p:txEl>
                                          </p:spTgt>
                                        </p:tgtEl>
                                        <p:attrNameLst>
                                          <p:attrName>style.visibility</p:attrName>
                                        </p:attrNameLst>
                                      </p:cBhvr>
                                      <p:to>
                                        <p:strVal val="visible"/>
                                      </p:to>
                                    </p:set>
                                    <p:animEffect transition="in" filter="slide(fromBottom)">
                                      <p:cBhvr>
                                        <p:cTn id="20" dur="500"/>
                                        <p:tgtEl>
                                          <p:spTgt spid="2867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2" presetClass="entr" presetSubtype="4" fill="hold" grpId="1" nodeType="withEffect">
                                  <p:stCondLst>
                                    <p:cond delay="0"/>
                                  </p:stCondLst>
                                  <p:childTnLst>
                                    <p:set>
                                      <p:cBhvr>
                                        <p:cTn id="27" dur="1" fill="hold">
                                          <p:stCondLst>
                                            <p:cond delay="0"/>
                                          </p:stCondLst>
                                        </p:cTn>
                                        <p:tgtEl>
                                          <p:spTgt spid="28675">
                                            <p:txEl>
                                              <p:pRg st="4" end="4"/>
                                            </p:txEl>
                                          </p:spTgt>
                                        </p:tgtEl>
                                        <p:attrNameLst>
                                          <p:attrName>style.visibility</p:attrName>
                                        </p:attrNameLst>
                                      </p:cBhvr>
                                      <p:to>
                                        <p:strVal val="visible"/>
                                      </p:to>
                                    </p:set>
                                    <p:animEffect transition="in" filter="slide(fromBottom)">
                                      <p:cBhvr>
                                        <p:cTn id="28" dur="500"/>
                                        <p:tgtEl>
                                          <p:spTgt spid="28675">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1" nodeType="clickEffect">
                                  <p:stCondLst>
                                    <p:cond delay="0"/>
                                  </p:stCondLst>
                                  <p:childTnLst>
                                    <p:set>
                                      <p:cBhvr>
                                        <p:cTn id="32" dur="1" fill="hold">
                                          <p:stCondLst>
                                            <p:cond delay="0"/>
                                          </p:stCondLst>
                                        </p:cTn>
                                        <p:tgtEl>
                                          <p:spTgt spid="28675">
                                            <p:txEl>
                                              <p:pRg st="6" end="6"/>
                                            </p:txEl>
                                          </p:spTgt>
                                        </p:tgtEl>
                                        <p:attrNameLst>
                                          <p:attrName>style.visibility</p:attrName>
                                        </p:attrNameLst>
                                      </p:cBhvr>
                                      <p:to>
                                        <p:strVal val="visible"/>
                                      </p:to>
                                    </p:set>
                                    <p:animEffect transition="in" filter="slide(fromBottom)">
                                      <p:cBhvr>
                                        <p:cTn id="33" dur="500"/>
                                        <p:tgtEl>
                                          <p:spTgt spid="28675">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slide(fromBottom)">
                                      <p:cBhvr>
                                        <p:cTn id="38" dur="500"/>
                                        <p:tgtEl>
                                          <p:spTgt spid="7"/>
                                        </p:tgtEl>
                                      </p:cBhvr>
                                    </p:animEffect>
                                  </p:childTnLst>
                                </p:cTn>
                              </p:par>
                              <p:par>
                                <p:cTn id="39" presetID="12" presetClass="entr" presetSubtype="4" fill="hold" grpId="1" nodeType="withEffect">
                                  <p:stCondLst>
                                    <p:cond delay="0"/>
                                  </p:stCondLst>
                                  <p:childTnLst>
                                    <p:set>
                                      <p:cBhvr>
                                        <p:cTn id="40" dur="1" fill="hold">
                                          <p:stCondLst>
                                            <p:cond delay="0"/>
                                          </p:stCondLst>
                                        </p:cTn>
                                        <p:tgtEl>
                                          <p:spTgt spid="28675">
                                            <p:txEl>
                                              <p:pRg st="7" end="7"/>
                                            </p:txEl>
                                          </p:spTgt>
                                        </p:tgtEl>
                                        <p:attrNameLst>
                                          <p:attrName>style.visibility</p:attrName>
                                        </p:attrNameLst>
                                      </p:cBhvr>
                                      <p:to>
                                        <p:strVal val="visible"/>
                                      </p:to>
                                    </p:set>
                                    <p:animEffect transition="in" filter="slide(fromBottom)">
                                      <p:cBhvr>
                                        <p:cTn id="41" dur="500"/>
                                        <p:tgtEl>
                                          <p:spTgt spid="28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1"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7766"/>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4000" dirty="0" smtClean="0"/>
              <a:t>When it is okay </a:t>
            </a:r>
            <a:br>
              <a:rPr lang="en-US" sz="4000" dirty="0" smtClean="0"/>
            </a:br>
            <a:r>
              <a:rPr lang="en-US" sz="4000" dirty="0" smtClean="0"/>
              <a:t>to give out personal information?</a:t>
            </a:r>
            <a:endParaRPr lang="en-US" sz="4000" dirty="0"/>
          </a:p>
        </p:txBody>
      </p:sp>
      <p:sp>
        <p:nvSpPr>
          <p:cNvPr id="3" name="Content Placeholder 2"/>
          <p:cNvSpPr>
            <a:spLocks noGrp="1"/>
          </p:cNvSpPr>
          <p:nvPr>
            <p:ph idx="1"/>
          </p:nvPr>
        </p:nvSpPr>
        <p:spPr/>
        <p:txBody>
          <a:bodyPr/>
          <a:lstStyle/>
          <a:p>
            <a:endParaRPr lang="en-US"/>
          </a:p>
        </p:txBody>
      </p:sp>
    </p:spTree>
  </p:cSld>
  <p:clrMapOvr>
    <a:masterClrMapping/>
  </p:clrMapOvr>
  <p:transition advTm="9616"/>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6233"/>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should we keep our personal information safe?</a:t>
            </a:r>
            <a:endParaRPr lang="en-US" dirty="0"/>
          </a:p>
        </p:txBody>
      </p:sp>
      <p:sp>
        <p:nvSpPr>
          <p:cNvPr id="3" name="Content Placeholder 2"/>
          <p:cNvSpPr>
            <a:spLocks noGrp="1"/>
          </p:cNvSpPr>
          <p:nvPr>
            <p:ph idx="1"/>
          </p:nvPr>
        </p:nvSpPr>
        <p:spPr/>
        <p:txBody>
          <a:bodyPr>
            <a:normAutofit/>
          </a:bodyPr>
          <a:lstStyle/>
          <a:p>
            <a:pPr>
              <a:buNone/>
            </a:pPr>
            <a:r>
              <a:rPr lang="en-US" sz="3600" dirty="0" smtClean="0"/>
              <a:t>When our personal information is safe then we are safe.</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can we learn about keeping our personal information safe?</a:t>
            </a:r>
            <a:endParaRPr lang="en-US" dirty="0"/>
          </a:p>
        </p:txBody>
      </p:sp>
      <p:sp>
        <p:nvSpPr>
          <p:cNvPr id="3" name="Content Placeholder 2"/>
          <p:cNvSpPr>
            <a:spLocks noGrp="1"/>
          </p:cNvSpPr>
          <p:nvPr>
            <p:ph idx="1"/>
          </p:nvPr>
        </p:nvSpPr>
        <p:spPr/>
        <p:txBody>
          <a:bodyPr>
            <a:normAutofit/>
          </a:bodyPr>
          <a:lstStyle/>
          <a:p>
            <a:r>
              <a:rPr lang="en-US" dirty="0" smtClean="0"/>
              <a:t>Use secure web sites.</a:t>
            </a:r>
          </a:p>
          <a:p>
            <a:r>
              <a:rPr lang="en-US" dirty="0" smtClean="0"/>
              <a:t>Use good passwords.</a:t>
            </a:r>
          </a:p>
          <a:p>
            <a:r>
              <a:rPr lang="en-US" dirty="0" smtClean="0"/>
              <a:t>Guard passwords.</a:t>
            </a:r>
          </a:p>
          <a:p>
            <a:r>
              <a:rPr lang="en-US" dirty="0" smtClean="0"/>
              <a:t>Change passwords.</a:t>
            </a:r>
          </a:p>
          <a:p>
            <a:r>
              <a:rPr lang="en-US" dirty="0" smtClean="0"/>
              <a:t>Keep security software updated.</a:t>
            </a:r>
          </a:p>
          <a:p>
            <a:r>
              <a:rPr lang="en-US" dirty="0" smtClean="0"/>
              <a:t>Log out after using a public computer.</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Online Friends</a:t>
            </a:r>
            <a:endParaRPr lang="en-US" dirty="0"/>
          </a:p>
        </p:txBody>
      </p:sp>
      <p:sp>
        <p:nvSpPr>
          <p:cNvPr id="3" name="Title 1"/>
          <p:cNvSpPr txBox="1">
            <a:spLocks/>
          </p:cNvSpPr>
          <p:nvPr/>
        </p:nvSpPr>
        <p:spPr>
          <a:xfrm>
            <a:off x="457200" y="2209800"/>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Who should you have as your online friends?</a:t>
            </a: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7-12 Real Friends.wmv">
            <a:hlinkClick r:id="" action="ppaction://media"/>
          </p:cNvPr>
          <p:cNvPicPr/>
          <p:nvPr>
            <p:ph idx="1"/>
            <a:videoFile r:link="rId1"/>
          </p:nvPr>
        </p:nvPicPr>
        <p:blipFill>
          <a:blip r:embed="rId4"/>
          <a:stretch>
            <a:fillRect/>
          </a:stretch>
        </p:blipFill>
        <p:spPr>
          <a:xfrm>
            <a:off x="1295400" y="1638300"/>
            <a:ext cx="6477000" cy="4857750"/>
          </a:xfrm>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7">
                <p:cTn id="7" fill="hold" display="0">
                  <p:stCondLst>
                    <p:cond delay="indefinite"/>
                  </p:stCondLst>
                  <p:endCondLst>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444" dirty="0" smtClean="0"/>
              <a:t>Should Maggie accept </a:t>
            </a:r>
            <a:br>
              <a:rPr lang="en-US" sz="4444" dirty="0" smtClean="0"/>
            </a:br>
            <a:r>
              <a:rPr lang="en-US" sz="4444" dirty="0" smtClean="0"/>
              <a:t>this “friend” request?</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9366"/>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31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How should you decide </a:t>
            </a:r>
            <a:br>
              <a:rPr lang="en-US" sz="4000" dirty="0" smtClean="0"/>
            </a:br>
            <a:r>
              <a:rPr lang="en-US" sz="4000" dirty="0" smtClean="0"/>
              <a:t>who to be friends with online?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0666"/>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a:xfrm>
            <a:off x="1600200" y="228600"/>
            <a:ext cx="5867400" cy="1143000"/>
          </a:xfrm>
        </p:spPr>
        <p:txBody>
          <a:bodyPr>
            <a:normAutofit fontScale="90000"/>
          </a:bodyPr>
          <a:lstStyle/>
          <a:p>
            <a:pPr eaLnBrk="1" hangingPunct="1"/>
            <a:r>
              <a:rPr lang="en-US" dirty="0"/>
              <a:t>Dangers of the</a:t>
            </a:r>
            <a:r>
              <a:rPr lang="en-US" dirty="0" smtClean="0"/>
              <a:t> </a:t>
            </a:r>
            <a:br>
              <a:rPr lang="en-US" dirty="0" smtClean="0"/>
            </a:br>
            <a:r>
              <a:rPr lang="en-US" dirty="0" smtClean="0"/>
              <a:t>Internet</a:t>
            </a:r>
            <a:endParaRPr lang="en-US" dirty="0"/>
          </a:p>
        </p:txBody>
      </p:sp>
      <p:sp>
        <p:nvSpPr>
          <p:cNvPr id="29699" name="Rectangle 1027"/>
          <p:cNvSpPr>
            <a:spLocks noGrp="1" noChangeArrowheads="1"/>
          </p:cNvSpPr>
          <p:nvPr>
            <p:ph idx="1"/>
          </p:nvPr>
        </p:nvSpPr>
        <p:spPr>
          <a:xfrm>
            <a:off x="1447800" y="2057400"/>
            <a:ext cx="6781800" cy="3733800"/>
          </a:xfrm>
        </p:spPr>
        <p:txBody>
          <a:bodyPr/>
          <a:lstStyle/>
          <a:p>
            <a:pPr eaLnBrk="1" hangingPunct="1">
              <a:lnSpc>
                <a:spcPct val="90000"/>
              </a:lnSpc>
            </a:pPr>
            <a:r>
              <a:rPr lang="en-US" dirty="0"/>
              <a:t>Accessible from…</a:t>
            </a:r>
            <a:endParaRPr lang="en-US" dirty="0" smtClean="0"/>
          </a:p>
          <a:p>
            <a:pPr lvl="1" eaLnBrk="1" hangingPunct="1">
              <a:lnSpc>
                <a:spcPct val="90000"/>
              </a:lnSpc>
            </a:pPr>
            <a:r>
              <a:rPr lang="en-US" sz="2000" dirty="0" smtClean="0"/>
              <a:t>Virtually everywhere.</a:t>
            </a:r>
          </a:p>
          <a:p>
            <a:pPr lvl="1" eaLnBrk="1" hangingPunct="1">
              <a:lnSpc>
                <a:spcPct val="90000"/>
              </a:lnSpc>
              <a:buFontTx/>
              <a:buNone/>
            </a:pPr>
            <a:endParaRPr lang="en-US" sz="2000" dirty="0"/>
          </a:p>
          <a:p>
            <a:pPr eaLnBrk="1" hangingPunct="1">
              <a:lnSpc>
                <a:spcPct val="90000"/>
              </a:lnSpc>
            </a:pPr>
            <a:r>
              <a:rPr lang="en-US" dirty="0"/>
              <a:t>Communicate with…</a:t>
            </a:r>
          </a:p>
          <a:p>
            <a:pPr lvl="1" eaLnBrk="1" hangingPunct="1">
              <a:lnSpc>
                <a:spcPct val="90000"/>
              </a:lnSpc>
            </a:pPr>
            <a:r>
              <a:rPr lang="en-US" sz="2000" dirty="0"/>
              <a:t>Family, friends</a:t>
            </a:r>
            <a:r>
              <a:rPr lang="en-US" sz="2000" dirty="0" smtClean="0"/>
              <a:t>, predators…</a:t>
            </a:r>
          </a:p>
          <a:p>
            <a:pPr lvl="1" eaLnBrk="1" hangingPunct="1">
              <a:lnSpc>
                <a:spcPct val="90000"/>
              </a:lnSpc>
            </a:pPr>
            <a:endParaRPr lang="en-US" sz="2000" dirty="0" smtClean="0"/>
          </a:p>
          <a:p>
            <a:pPr eaLnBrk="1" hangingPunct="1">
              <a:lnSpc>
                <a:spcPct val="90000"/>
              </a:lnSpc>
            </a:pPr>
            <a:r>
              <a:rPr lang="en-US" dirty="0"/>
              <a:t>Information including…</a:t>
            </a:r>
          </a:p>
          <a:p>
            <a:pPr lvl="1" eaLnBrk="1" hangingPunct="1">
              <a:lnSpc>
                <a:spcPct val="90000"/>
              </a:lnSpc>
            </a:pPr>
            <a:r>
              <a:rPr lang="en-US" sz="2000" dirty="0"/>
              <a:t>Pornography, violence, </a:t>
            </a:r>
            <a:r>
              <a:rPr lang="en-US" sz="2000" dirty="0" smtClean="0"/>
              <a:t>drugs…</a:t>
            </a:r>
          </a:p>
          <a:p>
            <a:pPr eaLnBrk="1" hangingPunct="1">
              <a:lnSpc>
                <a:spcPct val="90000"/>
              </a:lnSpc>
            </a:pPr>
            <a:endParaRPr lang="en-US" sz="24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a:p>
            <a:pPr lvl="1" eaLnBrk="1" hangingPunct="1">
              <a:lnSpc>
                <a:spcPct val="90000"/>
              </a:lnSpc>
            </a:pPr>
            <a:endParaRPr lang="en-US" sz="2000" dirty="0"/>
          </a:p>
        </p:txBody>
      </p:sp>
      <p:pic>
        <p:nvPicPr>
          <p:cNvPr id="6" name="Picture 5" descr="Teen_sunglasses_fb.jpg"/>
          <p:cNvPicPr>
            <a:picLocks noChangeAspect="1"/>
          </p:cNvPicPr>
          <p:nvPr/>
        </p:nvPicPr>
        <p:blipFill>
          <a:blip r:embed="rId3"/>
          <a:stretch>
            <a:fillRect/>
          </a:stretch>
        </p:blipFill>
        <p:spPr>
          <a:xfrm>
            <a:off x="6771190" y="3886200"/>
            <a:ext cx="2372810" cy="2343150"/>
          </a:xfrm>
          <a:prstGeom prst="rect">
            <a:avLst/>
          </a:prstGeom>
        </p:spPr>
      </p:pic>
      <p:pic>
        <p:nvPicPr>
          <p:cNvPr id="7" name="Picture 6" descr="Dangers_Info.jpg"/>
          <p:cNvPicPr>
            <a:picLocks noChangeAspect="1"/>
          </p:cNvPicPr>
          <p:nvPr/>
        </p:nvPicPr>
        <p:blipFill>
          <a:blip r:embed="rId4"/>
          <a:stretch>
            <a:fillRect/>
          </a:stretch>
        </p:blipFill>
        <p:spPr>
          <a:xfrm>
            <a:off x="0" y="5312410"/>
            <a:ext cx="2178612" cy="1545590"/>
          </a:xfrm>
          <a:prstGeom prst="rect">
            <a:avLst/>
          </a:prstGeom>
        </p:spPr>
      </p:pic>
      <p:pic>
        <p:nvPicPr>
          <p:cNvPr id="10" name="Picture 9" descr="earth_4Computers.jpg"/>
          <p:cNvPicPr>
            <a:picLocks noChangeAspect="1"/>
          </p:cNvPicPr>
          <p:nvPr/>
        </p:nvPicPr>
        <p:blipFill>
          <a:blip r:embed="rId5"/>
          <a:stretch>
            <a:fillRect/>
          </a:stretch>
        </p:blipFill>
        <p:spPr>
          <a:xfrm>
            <a:off x="7543800" y="1676400"/>
            <a:ext cx="1600200" cy="2133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slide(fromBottom)">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lide(fromBottom)">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699">
                                            <p:txEl>
                                              <p:pRg st="1" end="1"/>
                                            </p:txEl>
                                          </p:spTgt>
                                        </p:tgtEl>
                                        <p:attrNameLst>
                                          <p:attrName>style.visibility</p:attrName>
                                        </p:attrNameLst>
                                      </p:cBhvr>
                                      <p:to>
                                        <p:strVal val="visible"/>
                                      </p:to>
                                    </p:set>
                                    <p:animEffect transition="in" filter="slide(fromBottom)">
                                      <p:cBhvr>
                                        <p:cTn id="15" dur="500"/>
                                        <p:tgtEl>
                                          <p:spTgt spid="2969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29699">
                                            <p:txEl>
                                              <p:pRg st="3" end="3"/>
                                            </p:txEl>
                                          </p:spTgt>
                                        </p:tgtEl>
                                        <p:attrNameLst>
                                          <p:attrName>style.visibility</p:attrName>
                                        </p:attrNameLst>
                                      </p:cBhvr>
                                      <p:to>
                                        <p:strVal val="visible"/>
                                      </p:to>
                                    </p:set>
                                    <p:animEffect transition="in" filter="slide(fromBottom)">
                                      <p:cBhvr>
                                        <p:cTn id="20" dur="500"/>
                                        <p:tgtEl>
                                          <p:spTgt spid="2969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9699">
                                            <p:txEl>
                                              <p:pRg st="4" end="4"/>
                                            </p:txEl>
                                          </p:spTgt>
                                        </p:tgtEl>
                                        <p:attrNameLst>
                                          <p:attrName>style.visibility</p:attrName>
                                        </p:attrNameLst>
                                      </p:cBhvr>
                                      <p:to>
                                        <p:strVal val="visible"/>
                                      </p:to>
                                    </p:set>
                                    <p:animEffect transition="in" filter="slide(fromBottom)">
                                      <p:cBhvr>
                                        <p:cTn id="28" dur="500"/>
                                        <p:tgtEl>
                                          <p:spTgt spid="29699">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9699">
                                            <p:txEl>
                                              <p:pRg st="6" end="6"/>
                                            </p:txEl>
                                          </p:spTgt>
                                        </p:tgtEl>
                                        <p:attrNameLst>
                                          <p:attrName>style.visibility</p:attrName>
                                        </p:attrNameLst>
                                      </p:cBhvr>
                                      <p:to>
                                        <p:strVal val="visible"/>
                                      </p:to>
                                    </p:set>
                                    <p:animEffect transition="in" filter="slide(fromBottom)">
                                      <p:cBhvr>
                                        <p:cTn id="33" dur="500"/>
                                        <p:tgtEl>
                                          <p:spTgt spid="29699">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slide(fromBottom)">
                                      <p:cBhvr>
                                        <p:cTn id="38" dur="500"/>
                                        <p:tgtEl>
                                          <p:spTgt spid="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29699">
                                            <p:txEl>
                                              <p:pRg st="7" end="7"/>
                                            </p:txEl>
                                          </p:spTgt>
                                        </p:tgtEl>
                                        <p:attrNameLst>
                                          <p:attrName>style.visibility</p:attrName>
                                        </p:attrNameLst>
                                      </p:cBhvr>
                                      <p:to>
                                        <p:strVal val="visible"/>
                                      </p:to>
                                    </p:set>
                                    <p:animEffect transition="in" filter="slide(fromBottom)">
                                      <p:cBhvr>
                                        <p:cTn id="41" dur="500"/>
                                        <p:tgtEl>
                                          <p:spTgt spid="29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24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How does Maggie decide </a:t>
            </a:r>
            <a:br>
              <a:rPr lang="en-US" sz="4000" dirty="0" smtClean="0"/>
            </a:br>
            <a:r>
              <a:rPr lang="en-US" sz="4000" dirty="0" smtClean="0"/>
              <a:t>who her friends are?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20216"/>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15349"/>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did Maggie learn about being safe online?</a:t>
            </a:r>
            <a:endParaRPr lang="en-US" dirty="0"/>
          </a:p>
        </p:txBody>
      </p:sp>
      <p:sp>
        <p:nvSpPr>
          <p:cNvPr id="3" name="Content Placeholder 2"/>
          <p:cNvSpPr>
            <a:spLocks noGrp="1"/>
          </p:cNvSpPr>
          <p:nvPr>
            <p:ph idx="1"/>
          </p:nvPr>
        </p:nvSpPr>
        <p:spPr/>
        <p:txBody>
          <a:bodyPr>
            <a:normAutofit/>
          </a:bodyPr>
          <a:lstStyle/>
          <a:p>
            <a:r>
              <a:rPr lang="en-US" sz="3600" dirty="0" smtClean="0"/>
              <a:t>Accept “friends” that you know and trust in real life.</a:t>
            </a:r>
          </a:p>
          <a:p>
            <a:r>
              <a:rPr lang="en-US" sz="3600" dirty="0" smtClean="0"/>
              <a:t>Use privacy settings.</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Posting a Picture</a:t>
            </a:r>
            <a:endParaRPr lang="en-US" dirty="0"/>
          </a:p>
        </p:txBody>
      </p:sp>
      <p:sp>
        <p:nvSpPr>
          <p:cNvPr id="3" name="Title 1"/>
          <p:cNvSpPr txBox="1">
            <a:spLocks/>
          </p:cNvSpPr>
          <p:nvPr/>
        </p:nvSpPr>
        <p:spPr>
          <a:xfrm>
            <a:off x="457200" y="2209800"/>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What types of pictures should we post online?</a:t>
            </a: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450" decel="100000" fill="hold"/>
                                        <p:tgtEl>
                                          <p:spTgt spid="3"/>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7-12 Posting Pics Online.wmv">
            <a:hlinkClick r:id="" action="ppaction://media"/>
          </p:cNvPr>
          <p:cNvPicPr/>
          <p:nvPr>
            <p:ph idx="1"/>
            <a:videoFile r:link="rId1"/>
          </p:nvPr>
        </p:nvPicPr>
        <p:blipFill>
          <a:blip r:embed="rId4"/>
          <a:stretch>
            <a:fillRect/>
          </a:stretch>
        </p:blipFill>
        <p:spPr>
          <a:xfrm>
            <a:off x="1422400" y="1676400"/>
            <a:ext cx="6299200" cy="4724400"/>
          </a:xfrm>
        </p:spPr>
      </p:pic>
    </p:spTree>
  </p:cSld>
  <p:clrMapOvr>
    <a:masterClrMapping/>
  </p:clrMapOvr>
  <p:transition advTm="162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11">
                <p:cTn id="7" fill="hold" display="0">
                  <p:stCondLst>
                    <p:cond delay="indefinite"/>
                  </p:stCondLst>
                  <p:endCondLst>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444" dirty="0" smtClean="0"/>
              <a:t>Is Maggie making a good choice here?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85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7599"/>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What can be some consequences </a:t>
            </a:r>
            <a:br>
              <a:rPr lang="en-US" sz="4000" dirty="0" smtClean="0"/>
            </a:br>
            <a:r>
              <a:rPr lang="en-US" sz="4000" dirty="0" smtClean="0"/>
              <a:t>for posting a picture?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8949"/>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5633"/>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dirty="0"/>
              <a:t>Profile of a Teenager</a:t>
            </a:r>
          </a:p>
        </p:txBody>
      </p:sp>
      <p:sp>
        <p:nvSpPr>
          <p:cNvPr id="30723" name="Rectangle 3"/>
          <p:cNvSpPr>
            <a:spLocks noGrp="1" noChangeArrowheads="1"/>
          </p:cNvSpPr>
          <p:nvPr>
            <p:ph idx="1"/>
          </p:nvPr>
        </p:nvSpPr>
        <p:spPr>
          <a:xfrm>
            <a:off x="1828800" y="1951037"/>
            <a:ext cx="6553200" cy="4525963"/>
          </a:xfrm>
        </p:spPr>
        <p:txBody>
          <a:bodyPr/>
          <a:lstStyle/>
          <a:p>
            <a:pPr eaLnBrk="1" hangingPunct="1"/>
            <a:r>
              <a:rPr lang="en-US" dirty="0" smtClean="0"/>
              <a:t>Live in the moment</a:t>
            </a:r>
          </a:p>
          <a:p>
            <a:pPr eaLnBrk="1" hangingPunct="1"/>
            <a:r>
              <a:rPr lang="en-US" dirty="0" smtClean="0"/>
              <a:t>Be own person</a:t>
            </a:r>
          </a:p>
          <a:p>
            <a:pPr eaLnBrk="1" hangingPunct="1"/>
            <a:r>
              <a:rPr lang="en-US" dirty="0" smtClean="0"/>
              <a:t>Make own decisions</a:t>
            </a:r>
          </a:p>
          <a:p>
            <a:pPr eaLnBrk="1" hangingPunct="1"/>
            <a:r>
              <a:rPr lang="en-US" dirty="0" smtClean="0"/>
              <a:t>Be independent from parents</a:t>
            </a:r>
          </a:p>
          <a:p>
            <a:pPr eaLnBrk="1" hangingPunct="1"/>
            <a:r>
              <a:rPr lang="en-US" dirty="0" smtClean="0"/>
              <a:t>Be understood</a:t>
            </a:r>
          </a:p>
          <a:p>
            <a:pPr eaLnBrk="1" hangingPunct="1"/>
            <a:r>
              <a:rPr lang="en-US" dirty="0" smtClean="0"/>
              <a:t>Attention</a:t>
            </a:r>
          </a:p>
          <a:p>
            <a:pPr eaLnBrk="1" hangingPunct="1"/>
            <a:r>
              <a:rPr lang="en-US" dirty="0" smtClean="0"/>
              <a:t>Love</a:t>
            </a:r>
          </a:p>
        </p:txBody>
      </p:sp>
      <p:pic>
        <p:nvPicPr>
          <p:cNvPr id="5" name="Picture 4" descr="teen_mirror.jpg"/>
          <p:cNvPicPr>
            <a:picLocks noChangeAspect="1"/>
          </p:cNvPicPr>
          <p:nvPr/>
        </p:nvPicPr>
        <p:blipFill>
          <a:blip r:embed="rId3"/>
          <a:stretch>
            <a:fillRect/>
          </a:stretch>
        </p:blipFill>
        <p:spPr>
          <a:xfrm>
            <a:off x="7010400" y="3657600"/>
            <a:ext cx="2133600" cy="32004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slide(fromBottom)">
                                      <p:cBhvr>
                                        <p:cTn id="7" dur="500"/>
                                        <p:tgtEl>
                                          <p:spTgt spid="30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slide(fromBottom)">
                                      <p:cBhvr>
                                        <p:cTn id="12" dur="500"/>
                                        <p:tgtEl>
                                          <p:spTgt spid="307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slide(fromBottom)">
                                      <p:cBhvr>
                                        <p:cTn id="17" dur="500"/>
                                        <p:tgtEl>
                                          <p:spTgt spid="30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Effect transition="in" filter="slide(fromBottom)">
                                      <p:cBhvr>
                                        <p:cTn id="22" dur="500"/>
                                        <p:tgtEl>
                                          <p:spTgt spid="307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0723">
                                            <p:txEl>
                                              <p:pRg st="4" end="4"/>
                                            </p:txEl>
                                          </p:spTgt>
                                        </p:tgtEl>
                                        <p:attrNameLst>
                                          <p:attrName>style.visibility</p:attrName>
                                        </p:attrNameLst>
                                      </p:cBhvr>
                                      <p:to>
                                        <p:strVal val="visible"/>
                                      </p:to>
                                    </p:set>
                                    <p:animEffect transition="in" filter="slide(fromBottom)">
                                      <p:cBhvr>
                                        <p:cTn id="27" dur="500"/>
                                        <p:tgtEl>
                                          <p:spTgt spid="307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0723">
                                            <p:txEl>
                                              <p:pRg st="5" end="5"/>
                                            </p:txEl>
                                          </p:spTgt>
                                        </p:tgtEl>
                                        <p:attrNameLst>
                                          <p:attrName>style.visibility</p:attrName>
                                        </p:attrNameLst>
                                      </p:cBhvr>
                                      <p:to>
                                        <p:strVal val="visible"/>
                                      </p:to>
                                    </p:set>
                                    <p:animEffect transition="in" filter="slide(fromBottom)">
                                      <p:cBhvr>
                                        <p:cTn id="32" dur="500"/>
                                        <p:tgtEl>
                                          <p:spTgt spid="307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0723">
                                            <p:txEl>
                                              <p:pRg st="6" end="6"/>
                                            </p:txEl>
                                          </p:spTgt>
                                        </p:tgtEl>
                                        <p:attrNameLst>
                                          <p:attrName>style.visibility</p:attrName>
                                        </p:attrNameLst>
                                      </p:cBhvr>
                                      <p:to>
                                        <p:strVal val="visible"/>
                                      </p:to>
                                    </p:set>
                                    <p:animEffect transition="in" filter="slide(fromBottom)">
                                      <p:cBhvr>
                                        <p:cTn id="37"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bldLvl="5"/>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kinds of pictures </a:t>
            </a:r>
            <a:br>
              <a:rPr lang="en-US" dirty="0" smtClean="0"/>
            </a:br>
            <a:r>
              <a:rPr lang="en-US" dirty="0" smtClean="0"/>
              <a:t>should you post?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5516"/>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2833"/>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What are some other things </a:t>
            </a:r>
            <a:br>
              <a:rPr lang="en-US" sz="4000" dirty="0" smtClean="0"/>
            </a:br>
            <a:r>
              <a:rPr lang="en-US" sz="4000" dirty="0" smtClean="0"/>
              <a:t>that could happen?</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13566"/>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9816"/>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might these pictures </a:t>
            </a:r>
            <a:br>
              <a:rPr lang="en-US" dirty="0" smtClean="0"/>
            </a:br>
            <a:r>
              <a:rPr lang="en-US" dirty="0" smtClean="0"/>
              <a:t>effect Maggie’s future?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0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22883"/>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 we learn from Maggie’s posting of pictures?</a:t>
            </a:r>
            <a:endParaRPr lang="en-US" dirty="0"/>
          </a:p>
        </p:txBody>
      </p:sp>
      <p:sp>
        <p:nvSpPr>
          <p:cNvPr id="3" name="Content Placeholder 2"/>
          <p:cNvSpPr>
            <a:spLocks noGrp="1"/>
          </p:cNvSpPr>
          <p:nvPr>
            <p:ph idx="1"/>
          </p:nvPr>
        </p:nvSpPr>
        <p:spPr/>
        <p:txBody>
          <a:bodyPr>
            <a:normAutofit fontScale="77500" lnSpcReduction="20000"/>
          </a:bodyPr>
          <a:lstStyle/>
          <a:p>
            <a:r>
              <a:rPr lang="en-US" sz="3600" dirty="0" smtClean="0"/>
              <a:t>Can be forwarded and posted elsewhere.</a:t>
            </a:r>
          </a:p>
          <a:p>
            <a:r>
              <a:rPr lang="en-US" sz="3600" dirty="0" smtClean="0"/>
              <a:t>Once a picture is posted you can’t get it back.</a:t>
            </a:r>
          </a:p>
          <a:p>
            <a:r>
              <a:rPr lang="en-US" sz="3600" dirty="0" smtClean="0"/>
              <a:t>Nude pictures are illegal (&lt; 18=child pornography).</a:t>
            </a:r>
          </a:p>
          <a:p>
            <a:r>
              <a:rPr lang="en-US" sz="3600" dirty="0" smtClean="0"/>
              <a:t>Only post “G-rated” pictures.</a:t>
            </a:r>
          </a:p>
          <a:p>
            <a:r>
              <a:rPr lang="en-US" sz="3600" dirty="0" smtClean="0"/>
              <a:t>Use privacy settings.</a:t>
            </a:r>
          </a:p>
          <a:p>
            <a:r>
              <a:rPr lang="en-US" sz="3600" dirty="0" smtClean="0"/>
              <a:t>A picture you post online can effect your future.</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Talking to an Adult You Trust</a:t>
            </a:r>
            <a:endParaRPr lang="en-US" dirty="0"/>
          </a:p>
        </p:txBody>
      </p:sp>
      <p:sp>
        <p:nvSpPr>
          <p:cNvPr id="3" name="Title 1"/>
          <p:cNvSpPr txBox="1">
            <a:spLocks/>
          </p:cNvSpPr>
          <p:nvPr/>
        </p:nvSpPr>
        <p:spPr>
          <a:xfrm>
            <a:off x="457200" y="2209800"/>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So, who is an adult you know that you trust?</a:t>
            </a: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450" decel="100000" fill="hold"/>
                                        <p:tgtEl>
                                          <p:spTgt spid="3"/>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7-12 Adults you know &amp; trust can help you.wmv">
            <a:hlinkClick r:id="" action="ppaction://media"/>
          </p:cNvPr>
          <p:cNvPicPr/>
          <p:nvPr>
            <p:ph idx="1"/>
            <a:videoFile r:link="rId1"/>
          </p:nvPr>
        </p:nvPicPr>
        <p:blipFill>
          <a:blip r:embed="rId4"/>
          <a:stretch>
            <a:fillRect/>
          </a:stretch>
        </p:blipFill>
        <p:spPr>
          <a:xfrm>
            <a:off x="1422400" y="1676400"/>
            <a:ext cx="6299200" cy="4724400"/>
          </a:xfrm>
        </p:spPr>
      </p:pic>
    </p:spTree>
  </p:cSld>
  <p:clrMapOvr>
    <a:masterClrMapping/>
  </p:clrMapOvr>
  <p:transition advTm="19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13">
                <p:cTn id="7" fill="hold" display="0">
                  <p:stCondLst>
                    <p:cond delay="indefinite"/>
                  </p:stCondLst>
                  <p:endCondLst>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444" dirty="0" smtClean="0"/>
              <a:t>What are the things that Maggie really doesn’t want to see online?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1595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Chatroom Exchange</a:t>
            </a:r>
          </a:p>
        </p:txBody>
      </p:sp>
      <p:pic>
        <p:nvPicPr>
          <p:cNvPr id="31747" name="Picture 3" descr="/Users/rickcline/Desktop/Internet Safety Presentations/Exchange-60.wmv">
            <a:hlinkClick r:id="" action="ppaction://media"/>
          </p:cNvPr>
          <p:cNvPicPr/>
          <p:nvPr>
            <p:ph idx="1"/>
            <a:videoFile r:link="rId1"/>
          </p:nvPr>
        </p:nvPicPr>
        <p:blipFill>
          <a:blip r:embed="rId3"/>
          <a:srcRect/>
          <a:stretch>
            <a:fillRect/>
          </a:stretch>
        </p:blipFill>
        <p:spPr>
          <a:xfrm>
            <a:off x="1371600" y="1676400"/>
            <a:ext cx="6324600" cy="4572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925" fill="hold"/>
                                        <p:tgtEl>
                                          <p:spTgt spid="3174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1747"/>
                </p:tgtEl>
              </p:cMediaNode>
            </p:video>
            <p:seq concurrent="1" nextAc="seek">
              <p:cTn id="8" restart="whenNotActive" fill="hold" evtFilter="cancelBubble" nodeType="interactiveSeq">
                <p:stCondLst>
                  <p:cond evt="onClick" delay="0">
                    <p:tgtEl>
                      <p:spTgt spid="3174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1747"/>
                                        </p:tgtEl>
                                      </p:cBhvr>
                                    </p:cmd>
                                  </p:childTnLst>
                                </p:cTn>
                              </p:par>
                            </p:childTnLst>
                          </p:cTn>
                        </p:par>
                      </p:childTnLst>
                    </p:cTn>
                  </p:par>
                </p:childTnLst>
              </p:cTn>
              <p:nextCondLst>
                <p:cond evt="onClick" delay="0">
                  <p:tgtEl>
                    <p:spTgt spid="31747"/>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9766"/>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Who does Maggie talk to?</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500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4133"/>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 Maggie and her Dad </a:t>
            </a:r>
            <a:br>
              <a:rPr lang="en-US" dirty="0" smtClean="0"/>
            </a:br>
            <a:r>
              <a:rPr lang="en-US" dirty="0" smtClean="0"/>
              <a:t>do to be safe?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advTm="19416"/>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700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What else can happen online?</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2000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300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What can you do if something </a:t>
            </a:r>
            <a:br>
              <a:rPr lang="en-US" sz="3200" dirty="0" smtClean="0"/>
            </a:br>
            <a:r>
              <a:rPr lang="en-US" sz="3200" dirty="0" smtClean="0"/>
              <a:t>makes you feel uncomfortable?</a:t>
            </a:r>
            <a:endParaRPr lang="en-US" sz="3200"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7533"/>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1600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4000" dirty="0" smtClean="0"/>
              <a:t>Who are the people </a:t>
            </a:r>
            <a:br>
              <a:rPr lang="en-US" sz="4000" dirty="0" smtClean="0"/>
            </a:br>
            <a:r>
              <a:rPr lang="en-US" sz="4000" dirty="0" smtClean="0"/>
              <a:t>that are there for you?</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ransition advTm="11533"/>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US" dirty="0" smtClean="0"/>
              <a:t>What is Cyber-bullying?</a:t>
            </a:r>
          </a:p>
        </p:txBody>
      </p:sp>
      <p:sp>
        <p:nvSpPr>
          <p:cNvPr id="53251" name="Content Placeholder 2"/>
          <p:cNvSpPr>
            <a:spLocks noGrp="1"/>
          </p:cNvSpPr>
          <p:nvPr>
            <p:ph idx="1"/>
          </p:nvPr>
        </p:nvSpPr>
        <p:spPr/>
        <p:txBody>
          <a:bodyPr/>
          <a:lstStyle/>
          <a:p>
            <a:pPr eaLnBrk="1" hangingPunct="1"/>
            <a:r>
              <a:rPr lang="en-US" dirty="0" smtClean="0"/>
              <a:t>Use of technology to harass, threaten, or embarrass someone.</a:t>
            </a:r>
          </a:p>
        </p:txBody>
      </p:sp>
      <p:sp>
        <p:nvSpPr>
          <p:cNvPr id="6" name="TextBox 5"/>
          <p:cNvSpPr txBox="1"/>
          <p:nvPr/>
        </p:nvSpPr>
        <p:spPr>
          <a:xfrm>
            <a:off x="5913738" y="6504801"/>
            <a:ext cx="2544462" cy="276999"/>
          </a:xfrm>
          <a:prstGeom prst="rect">
            <a:avLst/>
          </a:prstGeom>
          <a:noFill/>
        </p:spPr>
        <p:txBody>
          <a:bodyPr wrap="none" rtlCol="0">
            <a:spAutoFit/>
          </a:bodyPr>
          <a:lstStyle/>
          <a:p>
            <a:r>
              <a:rPr lang="en-US" sz="1200" dirty="0" smtClean="0"/>
              <a:t>Courtesy of </a:t>
            </a:r>
            <a:r>
              <a:rPr lang="en-US" sz="1200" dirty="0" err="1" smtClean="0"/>
              <a:t>wentongg’s</a:t>
            </a:r>
            <a:r>
              <a:rPr lang="en-US" sz="1200" dirty="0" smtClean="0"/>
              <a:t> </a:t>
            </a:r>
            <a:r>
              <a:rPr lang="en-US" sz="1200" dirty="0" err="1" smtClean="0"/>
              <a:t>photostream</a:t>
            </a:r>
            <a:endParaRPr lang="en-US" sz="1200" dirty="0"/>
          </a:p>
        </p:txBody>
      </p:sp>
      <p:pic>
        <p:nvPicPr>
          <p:cNvPr id="7" name="Picture 6" descr="cyberbully_boy.jpg"/>
          <p:cNvPicPr>
            <a:picLocks noChangeAspect="1"/>
          </p:cNvPicPr>
          <p:nvPr/>
        </p:nvPicPr>
        <p:blipFill>
          <a:blip r:embed="rId3"/>
          <a:stretch>
            <a:fillRect/>
          </a:stretch>
        </p:blipFill>
        <p:spPr>
          <a:xfrm>
            <a:off x="5259478" y="3810000"/>
            <a:ext cx="3884521" cy="2583358"/>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slide(fromBottom)">
                                      <p:cBhvr>
                                        <p:cTn id="7" dur="500"/>
                                        <p:tgtEl>
                                          <p:spTgt spid="532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ransition advTm="7766"/>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did Maggie (and her Dad) do to be safer on the Internet?</a:t>
            </a:r>
            <a:endParaRPr lang="en-US" dirty="0"/>
          </a:p>
        </p:txBody>
      </p:sp>
      <p:sp>
        <p:nvSpPr>
          <p:cNvPr id="3" name="Content Placeholder 2"/>
          <p:cNvSpPr>
            <a:spLocks noGrp="1"/>
          </p:cNvSpPr>
          <p:nvPr>
            <p:ph idx="1"/>
          </p:nvPr>
        </p:nvSpPr>
        <p:spPr/>
        <p:txBody>
          <a:bodyPr>
            <a:normAutofit fontScale="92500"/>
          </a:bodyPr>
          <a:lstStyle/>
          <a:p>
            <a:r>
              <a:rPr lang="en-US" sz="3600" dirty="0" smtClean="0"/>
              <a:t>Use of the Google filter.</a:t>
            </a:r>
          </a:p>
          <a:p>
            <a:r>
              <a:rPr lang="en-US" sz="3600" dirty="0" smtClean="0"/>
              <a:t>Install a software filtering system to block unwanted content.</a:t>
            </a:r>
          </a:p>
          <a:p>
            <a:r>
              <a:rPr lang="en-US" sz="3600" dirty="0" smtClean="0"/>
              <a:t>Agree on G and PG content.</a:t>
            </a:r>
          </a:p>
          <a:p>
            <a:r>
              <a:rPr lang="en-US" sz="3600" dirty="0" smtClean="0"/>
              <a:t>Told a person she trusted when something made her feel uncomfortable.</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best Internet filter </a:t>
            </a:r>
            <a:br>
              <a:rPr lang="en-US" dirty="0" smtClean="0"/>
            </a:br>
            <a:r>
              <a:rPr lang="en-US" dirty="0" smtClean="0"/>
              <a:t>in the world?</a:t>
            </a:r>
            <a:endParaRPr lang="en-US" dirty="0"/>
          </a:p>
        </p:txBody>
      </p:sp>
      <p:sp>
        <p:nvSpPr>
          <p:cNvPr id="3" name="Content Placeholder 2"/>
          <p:cNvSpPr>
            <a:spLocks noGrp="1"/>
          </p:cNvSpPr>
          <p:nvPr>
            <p:ph idx="1"/>
          </p:nvPr>
        </p:nvSpPr>
        <p:spPr/>
        <p:txBody>
          <a:bodyPr>
            <a:normAutofit/>
          </a:bodyPr>
          <a:lstStyle/>
          <a:p>
            <a:r>
              <a:rPr lang="en-US" sz="3600" dirty="0" smtClean="0"/>
              <a:t>It is free.</a:t>
            </a:r>
          </a:p>
          <a:p>
            <a:r>
              <a:rPr lang="en-US" sz="3600" dirty="0" smtClean="0"/>
              <a:t>It is simple to use.</a:t>
            </a:r>
          </a:p>
          <a:p>
            <a:r>
              <a:rPr lang="en-US" sz="3600" dirty="0" smtClean="0"/>
              <a:t>You take it with you wherever you go.</a:t>
            </a:r>
          </a:p>
          <a:p>
            <a:endParaRPr lang="en-US" sz="3600"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76200"/>
            <a:ext cx="8042276" cy="1336956"/>
          </a:xfrm>
        </p:spPr>
        <p:txBody>
          <a:bodyPr>
            <a:normAutofit/>
          </a:bodyPr>
          <a:lstStyle/>
          <a:p>
            <a:r>
              <a:rPr lang="en-US" dirty="0" smtClean="0"/>
              <a:t>The best Internet filter is…</a:t>
            </a:r>
            <a:endParaRPr lang="en-US" dirty="0"/>
          </a:p>
        </p:txBody>
      </p:sp>
      <p:sp>
        <p:nvSpPr>
          <p:cNvPr id="3" name="Content Placeholder 2"/>
          <p:cNvSpPr>
            <a:spLocks noGrp="1"/>
          </p:cNvSpPr>
          <p:nvPr>
            <p:ph idx="1"/>
          </p:nvPr>
        </p:nvSpPr>
        <p:spPr>
          <a:xfrm>
            <a:off x="381000" y="2819401"/>
            <a:ext cx="8042276" cy="1828799"/>
          </a:xfrm>
        </p:spPr>
        <p:txBody>
          <a:bodyPr/>
          <a:lstStyle/>
          <a:p>
            <a:pPr algn="ctr">
              <a:buNone/>
            </a:pPr>
            <a:r>
              <a:rPr lang="en-US" sz="7200" dirty="0" smtClean="0"/>
              <a:t>You</a:t>
            </a:r>
            <a:endParaRPr lang="en-US" sz="7200" dirty="0"/>
          </a:p>
        </p:txBody>
      </p:sp>
      <p:pic>
        <p:nvPicPr>
          <p:cNvPr id="4" name="Picture 3" descr="boy_w_brain.jpg"/>
          <p:cNvPicPr>
            <a:picLocks noChangeAspect="1"/>
          </p:cNvPicPr>
          <p:nvPr/>
        </p:nvPicPr>
        <p:blipFill>
          <a:blip r:embed="rId3"/>
          <a:stretch>
            <a:fillRect/>
          </a:stretch>
        </p:blipFill>
        <p:spPr>
          <a:xfrm>
            <a:off x="5638800" y="4342306"/>
            <a:ext cx="3505200" cy="251569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have we learned </a:t>
            </a:r>
            <a:br>
              <a:rPr lang="en-US" dirty="0" smtClean="0"/>
            </a:br>
            <a:r>
              <a:rPr lang="en-US" dirty="0" smtClean="0"/>
              <a:t>about Internet safety today?</a:t>
            </a:r>
            <a:endParaRPr lang="en-US" dirty="0"/>
          </a:p>
        </p:txBody>
      </p:sp>
      <p:sp>
        <p:nvSpPr>
          <p:cNvPr id="3" name="Content Placeholder 2"/>
          <p:cNvSpPr>
            <a:spLocks noGrp="1"/>
          </p:cNvSpPr>
          <p:nvPr>
            <p:ph idx="1"/>
          </p:nvPr>
        </p:nvSpPr>
        <p:spPr/>
        <p:txBody>
          <a:bodyPr>
            <a:normAutofit lnSpcReduction="10000"/>
          </a:bodyPr>
          <a:lstStyle/>
          <a:p>
            <a:r>
              <a:rPr lang="en-US" dirty="0" smtClean="0"/>
              <a:t>Benefits &amp; Dangers of the Internet</a:t>
            </a:r>
          </a:p>
          <a:p>
            <a:r>
              <a:rPr lang="en-US" dirty="0" smtClean="0"/>
              <a:t>Profile of a Teenager</a:t>
            </a:r>
          </a:p>
          <a:p>
            <a:r>
              <a:rPr lang="en-US" dirty="0" smtClean="0"/>
              <a:t>Cyber-bullying</a:t>
            </a:r>
          </a:p>
          <a:p>
            <a:r>
              <a:rPr lang="en-US" dirty="0" smtClean="0"/>
              <a:t>Personal Information</a:t>
            </a:r>
          </a:p>
          <a:p>
            <a:r>
              <a:rPr lang="en-US" dirty="0" smtClean="0"/>
              <a:t>Online Friends</a:t>
            </a:r>
          </a:p>
          <a:p>
            <a:r>
              <a:rPr lang="en-US" dirty="0" smtClean="0"/>
              <a:t>Posting a Picture</a:t>
            </a:r>
          </a:p>
          <a:p>
            <a:r>
              <a:rPr lang="en-US" dirty="0" smtClean="0"/>
              <a:t>Talking to an Adult you Trust</a:t>
            </a:r>
          </a:p>
          <a:p>
            <a:pPr lvl="1"/>
            <a:endParaRPr lang="en-US" dirty="0" smtClean="0"/>
          </a:p>
          <a:p>
            <a:pPr lvl="1">
              <a:buNone/>
            </a:pPr>
            <a:endParaRPr lang="en-US" dirty="0" smtClean="0"/>
          </a:p>
          <a:p>
            <a:endParaRPr lang="en-US" dirty="0" smtClean="0"/>
          </a:p>
          <a:p>
            <a:endParaRPr lang="en-US" dirty="0"/>
          </a:p>
        </p:txBody>
      </p:sp>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bld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001000" cy="3124200"/>
          </a:xfrm>
        </p:spPr>
        <p:txBody>
          <a:bodyPr>
            <a:normAutofit/>
          </a:bodyPr>
          <a:lstStyle/>
          <a:p>
            <a:r>
              <a:rPr lang="en-US" dirty="0" smtClean="0"/>
              <a:t>When you go home today </a:t>
            </a:r>
            <a:br>
              <a:rPr lang="en-US" dirty="0" smtClean="0"/>
            </a:br>
            <a:r>
              <a:rPr lang="en-US" dirty="0" smtClean="0"/>
              <a:t>tell your family about how they can stay safe online too.</a:t>
            </a:r>
            <a:endParaRPr lang="en-US" dirty="0"/>
          </a:p>
        </p:txBody>
      </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Challenge:</a:t>
            </a: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To learn more, go to:</a:t>
            </a:r>
            <a:endParaRPr lang="en-US" dirty="0"/>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2052637"/>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391400" cy="2514600"/>
          </a:xfrm>
        </p:spPr>
        <p:txBody>
          <a:bodyPr>
            <a:normAutofit/>
          </a:bodyPr>
          <a:lstStyle/>
          <a:p>
            <a:r>
              <a:rPr lang="en-US" dirty="0" smtClean="0"/>
              <a:t>The End.</a:t>
            </a:r>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dirty="0" smtClean="0"/>
              <a:t>Cyber-bullying – Example</a:t>
            </a:r>
          </a:p>
        </p:txBody>
      </p:sp>
      <p:pic>
        <p:nvPicPr>
          <p:cNvPr id="59395" name="Picture 3" descr="/Users/rickcline/Desktop/BSA/Words hurt.mp4">
            <a:hlinkClick r:id="" action="ppaction://media"/>
          </p:cNvPr>
          <p:cNvPicPr/>
          <p:nvPr>
            <p:ph idx="1"/>
            <a:videoFile r:link="rId1"/>
          </p:nvPr>
        </p:nvPicPr>
        <p:blipFill>
          <a:blip r:embed="rId4"/>
          <a:srcRect/>
          <a:stretch>
            <a:fillRect/>
          </a:stretch>
        </p:blipFill>
        <p:spPr>
          <a:xfrm>
            <a:off x="1752600" y="1676400"/>
            <a:ext cx="5492750" cy="4119562"/>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731" fill="hold"/>
                                        <p:tgtEl>
                                          <p:spTgt spid="5939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9395"/>
                </p:tgtEl>
              </p:cMediaNode>
            </p:video>
            <p:seq concurrent="1" nextAc="seek">
              <p:cTn id="8" restart="whenNotActive" fill="hold" evtFilter="cancelBubble" nodeType="interactiveSeq">
                <p:stCondLst>
                  <p:cond evt="onClick" delay="0">
                    <p:tgtEl>
                      <p:spTgt spid="5939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9395"/>
                                        </p:tgtEl>
                                      </p:cBhvr>
                                    </p:cmd>
                                  </p:childTnLst>
                                </p:cTn>
                              </p:par>
                            </p:childTnLst>
                          </p:cTn>
                        </p:par>
                      </p:childTnLst>
                    </p:cTn>
                  </p:par>
                </p:childTnLst>
              </p:cTn>
              <p:nextCondLst>
                <p:cond evt="onClick" delay="0">
                  <p:tgtEl>
                    <p:spTgt spid="59395"/>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dirty="0" smtClean="0"/>
              <a:t>Bullying </a:t>
            </a:r>
            <a:r>
              <a:rPr lang="en-US" dirty="0" err="1" smtClean="0"/>
              <a:t>vs</a:t>
            </a:r>
            <a:r>
              <a:rPr lang="en-US" dirty="0" smtClean="0"/>
              <a:t> Cyber-bullying</a:t>
            </a:r>
          </a:p>
        </p:txBody>
      </p:sp>
      <p:sp>
        <p:nvSpPr>
          <p:cNvPr id="53251" name="Content Placeholder 2"/>
          <p:cNvSpPr>
            <a:spLocks noGrp="1"/>
          </p:cNvSpPr>
          <p:nvPr>
            <p:ph idx="1"/>
          </p:nvPr>
        </p:nvSpPr>
        <p:spPr/>
        <p:txBody>
          <a:bodyPr>
            <a:normAutofit/>
          </a:bodyPr>
          <a:lstStyle/>
          <a:p>
            <a:pPr eaLnBrk="1" hangingPunct="1"/>
            <a:r>
              <a:rPr lang="en-US" dirty="0" smtClean="0"/>
              <a:t>It can happen 24/7.</a:t>
            </a:r>
          </a:p>
          <a:p>
            <a:pPr eaLnBrk="1" hangingPunct="1"/>
            <a:r>
              <a:rPr lang="en-US" dirty="0" smtClean="0"/>
              <a:t>It can be done from a physically distant location.</a:t>
            </a:r>
          </a:p>
          <a:p>
            <a:pPr eaLnBrk="1" hangingPunct="1"/>
            <a:r>
              <a:rPr lang="en-US" dirty="0" smtClean="0"/>
              <a:t>Do not know who the bully is or why being targeted.</a:t>
            </a:r>
          </a:p>
          <a:p>
            <a:pPr eaLnBrk="1" hangingPunct="1"/>
            <a:r>
              <a:rPr lang="en-US" dirty="0" smtClean="0"/>
              <a:t>It can become viral – others join in.</a:t>
            </a:r>
          </a:p>
          <a:p>
            <a:pPr eaLnBrk="1" hangingPunct="1"/>
            <a:r>
              <a:rPr lang="en-US" dirty="0" smtClean="0"/>
              <a:t>Loss of non-verbal cues (face) and voice inflexion.</a:t>
            </a:r>
          </a:p>
          <a:p>
            <a:pPr eaLnBrk="1" hangingPunct="1"/>
            <a:r>
              <a:rPr lang="en-US" dirty="0" smtClean="0"/>
              <a:t>Victim may become bully.</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p:cTn id="7" dur="500" fill="hold"/>
                                        <p:tgtEl>
                                          <p:spTgt spid="532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325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325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325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3251">
                                            <p:txEl>
                                              <p:pRg st="1" end="1"/>
                                            </p:txEl>
                                          </p:spTgt>
                                        </p:tgtEl>
                                        <p:attrNameLst>
                                          <p:attrName>style.visibility</p:attrName>
                                        </p:attrNameLst>
                                      </p:cBhvr>
                                      <p:to>
                                        <p:strVal val="visible"/>
                                      </p:to>
                                    </p:set>
                                    <p:anim calcmode="lin" valueType="num">
                                      <p:cBhvr>
                                        <p:cTn id="15" dur="500" fill="hold"/>
                                        <p:tgtEl>
                                          <p:spTgt spid="5325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53251">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53251">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53251">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53251">
                                            <p:txEl>
                                              <p:pRg st="2" end="2"/>
                                            </p:txEl>
                                          </p:spTgt>
                                        </p:tgtEl>
                                        <p:attrNameLst>
                                          <p:attrName>style.visibility</p:attrName>
                                        </p:attrNameLst>
                                      </p:cBhvr>
                                      <p:to>
                                        <p:strVal val="visible"/>
                                      </p:to>
                                    </p:set>
                                    <p:anim calcmode="lin" valueType="num">
                                      <p:cBhvr>
                                        <p:cTn id="23" dur="500" fill="hold"/>
                                        <p:tgtEl>
                                          <p:spTgt spid="53251">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53251">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53251">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5325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53251">
                                            <p:txEl>
                                              <p:pRg st="3" end="3"/>
                                            </p:txEl>
                                          </p:spTgt>
                                        </p:tgtEl>
                                        <p:attrNameLst>
                                          <p:attrName>style.visibility</p:attrName>
                                        </p:attrNameLst>
                                      </p:cBhvr>
                                      <p:to>
                                        <p:strVal val="visible"/>
                                      </p:to>
                                    </p:set>
                                    <p:anim calcmode="lin" valueType="num">
                                      <p:cBhvr>
                                        <p:cTn id="31" dur="500" fill="hold"/>
                                        <p:tgtEl>
                                          <p:spTgt spid="53251">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3251">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53251">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5325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53251">
                                            <p:txEl>
                                              <p:pRg st="4" end="4"/>
                                            </p:txEl>
                                          </p:spTgt>
                                        </p:tgtEl>
                                        <p:attrNameLst>
                                          <p:attrName>style.visibility</p:attrName>
                                        </p:attrNameLst>
                                      </p:cBhvr>
                                      <p:to>
                                        <p:strVal val="visible"/>
                                      </p:to>
                                    </p:set>
                                    <p:anim calcmode="lin" valueType="num">
                                      <p:cBhvr>
                                        <p:cTn id="39" dur="500" fill="hold"/>
                                        <p:tgtEl>
                                          <p:spTgt spid="53251">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53251">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53251">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53251">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53251">
                                            <p:txEl>
                                              <p:pRg st="5" end="5"/>
                                            </p:txEl>
                                          </p:spTgt>
                                        </p:tgtEl>
                                        <p:attrNameLst>
                                          <p:attrName>style.visibility</p:attrName>
                                        </p:attrNameLst>
                                      </p:cBhvr>
                                      <p:to>
                                        <p:strVal val="visible"/>
                                      </p:to>
                                    </p:set>
                                    <p:anim calcmode="lin" valueType="num">
                                      <p:cBhvr>
                                        <p:cTn id="47" dur="500" fill="hold"/>
                                        <p:tgtEl>
                                          <p:spTgt spid="53251">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53251">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53251">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532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bldLvl="5"/>
    </p:bld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6|0.8|0.5|0.5"/>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6|0.8|0.5|0.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11110</TotalTime>
  <Words>2056</Words>
  <Application>Microsoft Macintosh PowerPoint</Application>
  <PresentationFormat>On-screen Show (4:3)</PresentationFormat>
  <Paragraphs>241</Paragraphs>
  <Slides>77</Slides>
  <Notes>27</Notes>
  <HiddenSlides>0</HiddenSlides>
  <MMClips>7</MMClips>
  <ScaleCrop>false</ScaleCrop>
  <HeadingPairs>
    <vt:vector size="4" baseType="variant">
      <vt:variant>
        <vt:lpstr>Design Template</vt:lpstr>
      </vt:variant>
      <vt:variant>
        <vt:i4>1</vt:i4>
      </vt:variant>
      <vt:variant>
        <vt:lpstr>Slide Titles</vt:lpstr>
      </vt:variant>
      <vt:variant>
        <vt:i4>77</vt:i4>
      </vt:variant>
    </vt:vector>
  </HeadingPairs>
  <TitlesOfParts>
    <vt:vector size="78" baseType="lpstr">
      <vt:lpstr>Focus</vt:lpstr>
      <vt:lpstr>Being Good Digital Citizens with Today’s Technologies</vt:lpstr>
      <vt:lpstr>Today’s Presentation is About:</vt:lpstr>
      <vt:lpstr>Benefits of the Internet</vt:lpstr>
      <vt:lpstr>Dangers of the  Internet</vt:lpstr>
      <vt:lpstr>Profile of a Teenager</vt:lpstr>
      <vt:lpstr>Chatroom Exchange</vt:lpstr>
      <vt:lpstr>What is Cyber-bullying?</vt:lpstr>
      <vt:lpstr>Cyber-bullying – Example</vt:lpstr>
      <vt:lpstr>Bullying vs Cyber-bullying</vt:lpstr>
      <vt:lpstr>Slide 10</vt:lpstr>
      <vt:lpstr>What does Lamer Bill do  to threaten and harass Joe? </vt:lpstr>
      <vt:lpstr>Slide 12</vt:lpstr>
      <vt:lpstr>Wanting to skip school  can be a symptom. </vt:lpstr>
      <vt:lpstr>Slide 14</vt:lpstr>
      <vt:lpstr>Where can cyber-bullying happen? </vt:lpstr>
      <vt:lpstr>Slide 16</vt:lpstr>
      <vt:lpstr>What does Joe do with the threatening texts &amp; emails? </vt:lpstr>
      <vt:lpstr>Slide 18</vt:lpstr>
      <vt:lpstr>What did Joe do with the “evidence”? </vt:lpstr>
      <vt:lpstr>Slide 20</vt:lpstr>
      <vt:lpstr>How can we stop cyber-bullying?</vt:lpstr>
      <vt:lpstr>Rule of Thumb</vt:lpstr>
      <vt:lpstr>What about  Personal Information?</vt:lpstr>
      <vt:lpstr>Slide 24</vt:lpstr>
      <vt:lpstr>What are some examples of personal information? </vt:lpstr>
      <vt:lpstr>Slide 26</vt:lpstr>
      <vt:lpstr>What can happen when someone gets Joe and Maggie’s information?</vt:lpstr>
      <vt:lpstr>Slide 28</vt:lpstr>
      <vt:lpstr>What does Joe and Maggie do  to keep safe? </vt:lpstr>
      <vt:lpstr>Slide 30</vt:lpstr>
      <vt:lpstr>When it is okay  to give out personal information?</vt:lpstr>
      <vt:lpstr> </vt:lpstr>
      <vt:lpstr>Why should we keep our personal information safe?</vt:lpstr>
      <vt:lpstr>What can we learn about keeping our personal information safe?</vt:lpstr>
      <vt:lpstr>Online Friends</vt:lpstr>
      <vt:lpstr>Slide 36</vt:lpstr>
      <vt:lpstr>Should Maggie accept  this “friend” request? </vt:lpstr>
      <vt:lpstr> </vt:lpstr>
      <vt:lpstr>How should you decide  who to be friends with online? </vt:lpstr>
      <vt:lpstr> </vt:lpstr>
      <vt:lpstr>How does Maggie decide  who her friends are? </vt:lpstr>
      <vt:lpstr>Slide 42</vt:lpstr>
      <vt:lpstr>What did Maggie learn about being safe online?</vt:lpstr>
      <vt:lpstr>Posting a Picture</vt:lpstr>
      <vt:lpstr>Slide 45</vt:lpstr>
      <vt:lpstr>Is Maggie making a good choice here? </vt:lpstr>
      <vt:lpstr> </vt:lpstr>
      <vt:lpstr>What can be some consequences  for posting a picture? </vt:lpstr>
      <vt:lpstr> </vt:lpstr>
      <vt:lpstr>What kinds of pictures  should you post?</vt:lpstr>
      <vt:lpstr>Slide 51</vt:lpstr>
      <vt:lpstr>What are some other things  that could happen? </vt:lpstr>
      <vt:lpstr>Slide 53</vt:lpstr>
      <vt:lpstr>How might these pictures  effect Maggie’s future?</vt:lpstr>
      <vt:lpstr>Slide 55</vt:lpstr>
      <vt:lpstr>What do we learn from Maggie’s posting of pictures?</vt:lpstr>
      <vt:lpstr>Talking to an Adult You Trust</vt:lpstr>
      <vt:lpstr>Slide 58</vt:lpstr>
      <vt:lpstr>What are the things that Maggie really doesn’t want to see online? </vt:lpstr>
      <vt:lpstr> </vt:lpstr>
      <vt:lpstr>Who does Maggie talk to? </vt:lpstr>
      <vt:lpstr> </vt:lpstr>
      <vt:lpstr>What do Maggie and her Dad  do to be safe?</vt:lpstr>
      <vt:lpstr>Slide 64</vt:lpstr>
      <vt:lpstr>What else can happen online? </vt:lpstr>
      <vt:lpstr>Slide 66</vt:lpstr>
      <vt:lpstr>What can you do if something  makes you feel uncomfortable?</vt:lpstr>
      <vt:lpstr>Slide 68</vt:lpstr>
      <vt:lpstr>Who are the people  that are there for you? </vt:lpstr>
      <vt:lpstr>Slide 70</vt:lpstr>
      <vt:lpstr>What did Maggie (and her Dad) do to be safer on the Internet?</vt:lpstr>
      <vt:lpstr>What is the best Internet filter  in the world?</vt:lpstr>
      <vt:lpstr>The best Internet filter is…</vt:lpstr>
      <vt:lpstr>What have we learned  about Internet safety today?</vt:lpstr>
      <vt:lpstr>When you go home today  tell your family about how they can stay safe online too.</vt:lpstr>
      <vt:lpstr>To learn more, go to:</vt:lpstr>
      <vt:lpstr>The End.</vt:lpstr>
    </vt:vector>
  </TitlesOfParts>
  <Company>University of Utah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 </dc:creator>
  <cp:lastModifiedBy>Rick Cline </cp:lastModifiedBy>
  <cp:revision>81</cp:revision>
  <dcterms:created xsi:type="dcterms:W3CDTF">2011-11-29T20:20:33Z</dcterms:created>
  <dcterms:modified xsi:type="dcterms:W3CDTF">2011-11-29T20:25:38Z</dcterms:modified>
</cp:coreProperties>
</file>